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22"/>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sldSz cx="18288000" cy="10287000"/>
  <p:notesSz cx="6858000" cy="9144000"/>
  <p:embeddedFontLst>
    <p:embeddedFont>
      <p:font typeface="Inter Bold" panose="020B0604020202020204" charset="0"/>
      <p:regular r:id="rId23"/>
    </p:embeddedFont>
    <p:embeddedFont>
      <p:font typeface="Public Sans" panose="020B0604020202020204" charset="0"/>
      <p:regular r:id="rId24"/>
    </p:embeddedFont>
    <p:embeddedFont>
      <p:font typeface="Public Sans Bold" panose="020B0604020202020204" charset="0"/>
      <p:regular r:id="rId25"/>
    </p:embeddedFont>
    <p:embeddedFont>
      <p:font typeface="Public Sans Italics" panose="020B0604020202020204" charset="0"/>
      <p:regular r:id="rId2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52" d="100"/>
          <a:sy n="52" d="100"/>
        </p:scale>
        <p:origin x="850" y="6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2.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1.fntdata"/><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29.09.2026</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Uuringus osalejate jaoks tähendab inimkeskne lähenemine eelkõige usalduslikku, </a:t>
            </a:r>
          </a:p>
          <a:p>
            <a:r>
              <a:rPr lang="en-US"/>
              <a:t>inimlikku, toetavat ja vahetut kontakti. </a:t>
            </a:r>
          </a:p>
          <a:p>
            <a:endParaRPr lang="en-US"/>
          </a:p>
          <a:p>
            <a:r>
              <a:rPr lang="en-US"/>
              <a:t>Uuringus osalejad kirjeldasid olukordi, kus hinnangud ja otsused tehakse </a:t>
            </a:r>
          </a:p>
          <a:p>
            <a:r>
              <a:rPr lang="en-US"/>
              <a:t>spetsialistide vahel, ilma, et inimese enda kogemust ja seisukohta arvestataks ja </a:t>
            </a:r>
          </a:p>
          <a:p>
            <a:r>
              <a:rPr lang="en-US"/>
              <a:t>käsitletaks sisuliselt võrdsena. Vastajate hinnangul ei toetata piisavalt inimese </a:t>
            </a:r>
          </a:p>
          <a:p>
            <a:r>
              <a:rPr lang="en-US"/>
              <a:t>soovi ja püüdlusi iseseisvalt elada, vaid süsteem kipub keskenduma hooldamisele.</a:t>
            </a:r>
          </a:p>
          <a:p>
            <a:endParaRPr lang="en-US"/>
          </a:p>
          <a:p>
            <a:r>
              <a:rPr lang="en-US"/>
              <a:t>Samuti tuuakse esile stigmatiseerimise kogemust ning tunnet, et nende diagnoosi ei mõisteta </a:t>
            </a:r>
          </a:p>
          <a:p>
            <a:r>
              <a:rPr lang="en-US"/>
              <a:t>piisavalt ega käsitleta neid kui mitmekülgse abivajadusega inimesi </a:t>
            </a:r>
          </a:p>
          <a:p>
            <a:r>
              <a:rPr lang="en-US"/>
              <a:t>Toodi küll esile ka häid sotsiaalvaldkonna töötajaid, kes on teadlikud psüühikahäire olemusest, </a:t>
            </a:r>
          </a:p>
          <a:p>
            <a:r>
              <a:rPr lang="en-US"/>
              <a:t>sellega kaasnevast ja oskavad inimese haavatavusega mõistvalt ja toetavalt ümber käia ja suhelda </a:t>
            </a:r>
          </a:p>
          <a:p>
            <a:endParaRPr lang="en-US"/>
          </a:p>
          <a:p>
            <a:r>
              <a:rPr lang="en-US"/>
              <a:t>“Ametnike suhtlus on tihti üleolev, kasutatakse väga keerulist keelt ja ei osata inimese</a:t>
            </a:r>
          </a:p>
          <a:p>
            <a:r>
              <a:rPr lang="en-US"/>
              <a:t>haavatavusega ümber käia. Abi saamisel seatakse rangeid reegleid ja ähvardatakse, nt</a:t>
            </a:r>
          </a:p>
          <a:p>
            <a:r>
              <a:rPr lang="en-US"/>
              <a:t>pead 2 nädala jooksul selle ära tegema, kuigi psüühikahäire tõttu võib olla väga keeruline</a:t>
            </a:r>
          </a:p>
          <a:p>
            <a:r>
              <a:rPr lang="en-US"/>
              <a:t>mõnda tähtaega täita. Tuntakse, et peab süsteemile aru andma, hästi käituma, muidu abi</a:t>
            </a:r>
          </a:p>
          <a:p>
            <a:r>
              <a:rPr lang="en-US"/>
              <a:t>ei saa. Oled üks number süsteemis, mitte inimene.”  Negatiivse kogemusena tuuakse esile olukorrad, kus kodukülastusele saabub ootamatult mitu</a:t>
            </a:r>
          </a:p>
          <a:p>
            <a:r>
              <a:rPr lang="en-US"/>
              <a:t>spetsialisti korraga, ilma eelneva selgituseta. Seda tajutakse lugupidamatuna ja ebaturvalisena</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SHS annab raami juhtumikorralduseks KOV-dele, praktikas inimesed ei tunne, et see töötab.. Üks spetsialist tuleb hindama vaid konkreetse teenuse vajadust, kuid </a:t>
            </a:r>
          </a:p>
          <a:p>
            <a:r>
              <a:rPr lang="en-US"/>
              <a:t>terviklikult inimese ja pere abivajadust ei hinnata. Selle tulemusel peab inimene ise </a:t>
            </a:r>
          </a:p>
          <a:p>
            <a:r>
              <a:rPr lang="en-US"/>
              <a:t>koordineerima eri teenuseid ja suhtlema mitme asutuse või inimesega korraga ning korduvalt, </a:t>
            </a:r>
          </a:p>
          <a:p>
            <a:r>
              <a:rPr lang="en-US"/>
              <a:t>mis on psüühikahäire korral sageli üle jõu käiv. </a:t>
            </a:r>
          </a:p>
          <a:p>
            <a:endParaRPr lang="en-US"/>
          </a:p>
          <a:p>
            <a:r>
              <a:rPr lang="en-US"/>
              <a:t>Vastajad tõid välja ka segase taotluse protsessi, kus nad ei mõista, mis toimingud järgnevad avaldusele ja kui kiiresti taotlusele reageeritakse. </a:t>
            </a:r>
          </a:p>
          <a:p>
            <a:endParaRPr lang="en-US"/>
          </a:p>
          <a:p>
            <a:r>
              <a:rPr lang="en-US"/>
              <a:t>Kuigi seadus annab kohalikule omavalitsusele nii sügava, raske kui ka keskmise puude korral </a:t>
            </a:r>
          </a:p>
          <a:p>
            <a:r>
              <a:rPr lang="en-US"/>
              <a:t>võimaluse inimese nõusolekul tuvastada tema abivajadus, siis </a:t>
            </a:r>
          </a:p>
          <a:p>
            <a:r>
              <a:rPr lang="en-US"/>
              <a:t>uuringus osalejad tunnevad, et kohalik omavalitsus ei märka piisavalt proaktiivselt inimese abivajadust. </a:t>
            </a:r>
          </a:p>
          <a:p>
            <a:r>
              <a:rPr lang="en-US"/>
              <a:t>Uuringus osalejad väljendasid kõik selget vajadust ühe kindla kontaktisiku või </a:t>
            </a:r>
          </a:p>
          <a:p>
            <a:r>
              <a:rPr lang="en-US"/>
              <a:t>koordinaatori järel, kes tunneks inimese tausta, aitaks orienteeruda nii kohaliku </a:t>
            </a:r>
          </a:p>
          <a:p>
            <a:r>
              <a:rPr lang="en-US"/>
              <a:t>omavalitsuse kui ka riigi teenustes nii sotsiaal- kui ka tervishoiumaastikul ning </a:t>
            </a:r>
          </a:p>
          <a:p>
            <a:r>
              <a:rPr lang="en-US"/>
              <a:t>toetaks asjaajamises ja suhtlemisel erinevate asutustega.</a:t>
            </a:r>
          </a:p>
          <a:p>
            <a:endParaRPr lang="en-US"/>
          </a:p>
          <a:p>
            <a:r>
              <a:rPr lang="en-US"/>
              <a:t>Ühe näitena võib tuua ühe perekonna lugu, kus vanem ja 2 täisealist last on kohaliku</a:t>
            </a:r>
          </a:p>
          <a:p>
            <a:r>
              <a:rPr lang="en-US"/>
              <a:t>omavalitsuse vaateväljas olnud aastaid. Mõlemal lapsel on nii füüsilise kui ka vaimse tervisega</a:t>
            </a:r>
          </a:p>
          <a:p>
            <a:r>
              <a:rPr lang="en-US"/>
              <a:t>seotud abivajadused, mida on hinnatud korduvalt nii riigi kui ka KOV-i tasandil, samuti nii</a:t>
            </a:r>
          </a:p>
          <a:p>
            <a:r>
              <a:rPr lang="en-US"/>
              <a:t>Lapsevanem hooldab igapäevaselt ühte last, kes</a:t>
            </a:r>
          </a:p>
          <a:p>
            <a:r>
              <a:rPr lang="en-US"/>
              <a:t>on voodikeskne. Vaatamata pikaajalisele kokkupuutele erinevate teenuste ja spetsialistidega</a:t>
            </a:r>
          </a:p>
          <a:p>
            <a:r>
              <a:rPr lang="en-US"/>
              <a:t>selgus alles vestluste käigus, et ühel lapsel võiks olla õigus rehabilitatsiooniteenusele, teisel lapsel</a:t>
            </a:r>
          </a:p>
          <a:p>
            <a:r>
              <a:rPr lang="en-US"/>
              <a:t>sotsiaaltransporditeenusele ning vanemal omastehooldaja asendamise teenusele. See teadmine ei</a:t>
            </a:r>
          </a:p>
          <a:p>
            <a:r>
              <a:rPr lang="en-US"/>
              <a:t>olnud pereni varem jõudnud, kuigi abivajadust oli korduvalt hinnatud ja toevajadus ajas pigem</a:t>
            </a:r>
          </a:p>
          <a:p>
            <a:r>
              <a:rPr lang="en-US"/>
              <a:t>suurenenud.</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Samuti eristati väga selgesti, kas inimene elab oma kodus või kodusarnases asutuses. </a:t>
            </a:r>
          </a:p>
          <a:p>
            <a:r>
              <a:rPr lang="en-US"/>
              <a:t>Kogukonnas elamise teenuse osutamise koht on küll kodu moodi, aga ei võrdsustu koduga. Oma </a:t>
            </a:r>
          </a:p>
          <a:p>
            <a:r>
              <a:rPr lang="en-US"/>
              <a:t>kodus on inimene ise enda elu peremees, teenusel mitte. </a:t>
            </a:r>
          </a:p>
          <a:p>
            <a:endParaRPr lang="en-US"/>
          </a:p>
          <a:p>
            <a:r>
              <a:rPr lang="en-US"/>
              <a:t>Uuringus osalejad väljendasid kõik selget vajadust ühe kindla kontaktisiku või</a:t>
            </a:r>
          </a:p>
          <a:p>
            <a:r>
              <a:rPr lang="en-US"/>
              <a:t>koordinaatori järel, kes tunneks inimese tausta, aitaks orienteeruda nii kohaliku</a:t>
            </a:r>
          </a:p>
          <a:p>
            <a:r>
              <a:rPr lang="en-US"/>
              <a:t>omavalitsuse kui ka riigi teenustes nii sotsiaal- kui ka tervishoiumaastikul ning</a:t>
            </a:r>
          </a:p>
          <a:p>
            <a:r>
              <a:rPr lang="en-US"/>
              <a:t>toetaks asjaajamises ja suhtlemisel erinevate asutustega.</a:t>
            </a:r>
          </a:p>
          <a:p>
            <a:endParaRPr lang="en-US"/>
          </a:p>
          <a:p>
            <a:r>
              <a:rPr lang="en-US"/>
              <a:t>Heaks näiteks info- ja koordineerimispuudujääkidest on taaskord ühe perekonna lugu, kus</a:t>
            </a:r>
          </a:p>
          <a:p>
            <a:r>
              <a:rPr lang="en-US"/>
              <a:t>vanem ja 2 täisealist last on kohaliku omavalitsuse vaateväljas olnud aastaid. Kodukohanduse</a:t>
            </a:r>
          </a:p>
          <a:p>
            <a:r>
              <a:rPr lang="en-US"/>
              <a:t>näitel tuli inimesel suhelda mitme erineva spetsialistiga, kes tegutsesid ajaliselt ja sisuliselt eraldi:</a:t>
            </a:r>
          </a:p>
          <a:p>
            <a:r>
              <a:rPr lang="en-US"/>
              <a:t>ühed hindasid, teised pildistasid, kolmandad koostasid haldusakti ning neljandad teostasid tööd,</a:t>
            </a:r>
          </a:p>
          <a:p>
            <a:r>
              <a:rPr lang="en-US"/>
              <a:t>kuid kes sellisel juhul vastutab? Inimesele jäi arusaamatuks, kelle otsusest milline lahendus</a:t>
            </a:r>
          </a:p>
          <a:p>
            <a:r>
              <a:rPr lang="en-US"/>
              <a:t>tulenes ja miks valiti just selline teostus. Lõpptulemusena osutus kohandus ebaturvaliseks – rõdu</a:t>
            </a:r>
          </a:p>
          <a:p>
            <a:r>
              <a:rPr lang="en-US"/>
              <a:t>pandus oli liiga järsk ja libe ning vale kaldega. Kuigi inimesel endal oli varasem erialane kogemus</a:t>
            </a:r>
          </a:p>
          <a:p>
            <a:r>
              <a:rPr lang="en-US"/>
              <a:t>ehituse valdkonnas ning haigla eksperthinnang soovitas teistsugust lahendust, ei arvestatud neid</a:t>
            </a:r>
          </a:p>
          <a:p>
            <a:r>
              <a:rPr lang="en-US"/>
              <a:t>sisendeid. Lõpuks tuli kodukohandus turvariskide tõttu lähedaste abiga eemaldada.</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Kõrvutades kodulehe kirjeldust ja inimeste arvamust ei ole üheselt võimalik aru saada, keda</a:t>
            </a:r>
          </a:p>
          <a:p>
            <a:r>
              <a:rPr lang="en-US"/>
              <a:t>loetakse majanduslikult raskes olukorras olevaks inimeseks, mistõttu on keeruline inimest</a:t>
            </a:r>
          </a:p>
          <a:p>
            <a:r>
              <a:rPr lang="en-US"/>
              <a:t>nõustada, miks ühes linnaosavalitsuses on võimalik toiduabi saada ja teises mitte. </a:t>
            </a:r>
          </a:p>
          <a:p>
            <a:endParaRPr lang="en-US"/>
          </a:p>
          <a:p>
            <a:r>
              <a:rPr lang="en-US"/>
              <a:t>Vastajaid tõid positiivsena välja sotsiaaltransporditeenusena taksoveoteenuse võimalust, kuigi</a:t>
            </a:r>
          </a:p>
          <a:p>
            <a:r>
              <a:rPr lang="en-US"/>
              <a:t>tõdeti, et tellimine peaks olema operatiivsem. 4-5 päevalist etteteatamisaega peeti liiga pikaks</a:t>
            </a:r>
          </a:p>
          <a:p>
            <a:r>
              <a:rPr lang="en-US"/>
              <a:t>ning see ei toeta inimese osalemist ühiskonnaelus.</a:t>
            </a:r>
          </a:p>
          <a:p>
            <a:r>
              <a:rPr lang="en-US"/>
              <a:t>Intellektihäirega inimestega intervjuudes joonistus välja vajadus füüsilise abi järgi ehk inimene,</a:t>
            </a:r>
          </a:p>
          <a:p>
            <a:r>
              <a:rPr lang="en-US"/>
              <a:t>kes oskaks vahetada lambipirni või teha lihtsamaid torutöid, kuna töömehe tellimine eraldi on</a:t>
            </a:r>
          </a:p>
          <a:p>
            <a:r>
              <a:rPr lang="en-US"/>
              <a:t>kallis ning eestkostja või tegevusjuhendaja neid tööd üldjuhul ei tee.</a:t>
            </a:r>
          </a:p>
          <a:p>
            <a:r>
              <a:rPr lang="en-US"/>
              <a:t>Psüühikahäirega inimesed tõid välja ka tööalase toetuse vajadust – soovitakse rohkem toetust</a:t>
            </a:r>
          </a:p>
          <a:p>
            <a:r>
              <a:rPr lang="en-US"/>
              <a:t>tööandjatega kontakti loomisel, et nad võtaks psüühikahäirega inimesi tööle. Uuringus osalejaid</a:t>
            </a:r>
          </a:p>
          <a:p>
            <a:r>
              <a:rPr lang="en-US"/>
              <a:t>ei osanud tööalase toetuse vajadust siduda Töötukassa teenustega või töötamise toetamise</a:t>
            </a:r>
          </a:p>
          <a:p>
            <a:r>
              <a:rPr lang="en-US"/>
              <a:t>teenusega erihoolekande valdkonnas. Psüühikahäirega inimeste eestkõnelejad tõid välja, et</a:t>
            </a:r>
          </a:p>
          <a:p>
            <a:r>
              <a:rPr lang="en-US"/>
              <a:t>psüühikahäirega inimene vajab tööalast tuge pikaajaliselt, kuna haigusega esinevad</a:t>
            </a:r>
          </a:p>
          <a:p>
            <a:r>
              <a:rPr lang="en-US"/>
              <a:t>tagasilangused, töö iseloom võib olla muutlik.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Samuti eristati väga selgesti, kas inimene elab oma kodus või kodusarnases asutuses. </a:t>
            </a:r>
          </a:p>
          <a:p>
            <a:r>
              <a:rPr lang="en-US"/>
              <a:t>Kogukonnas elamise teenuse osutamise koht on küll kodu moodi, aga ei võrdsustu koduga. Oma </a:t>
            </a:r>
          </a:p>
          <a:p>
            <a:r>
              <a:rPr lang="en-US"/>
              <a:t>kodus on inimene ise enda elu peremees, teenusel mitte.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Samuti eristati väga selgesti, kas inimene elab oma kodus või kodusarnases asutuses. </a:t>
            </a:r>
          </a:p>
          <a:p>
            <a:r>
              <a:rPr lang="en-US"/>
              <a:t>Kogukonnas elamise teenuse osutamise koht on küll kodu moodi, aga ei võrdsustu koduga. Oma </a:t>
            </a:r>
          </a:p>
          <a:p>
            <a:r>
              <a:rPr lang="en-US"/>
              <a:t>kodus on inimene ise enda elu peremees, teenusel mitte.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Juhtumikorralduse vaade riiklikul tasandil: terviseteekonna juhi rolli loomine,kavandatav TERVIK-te süsteem mõeldud ainult mitme kroonilise haigusega inimesele54, kes vajab abi nii meditsiini- kui ka sotsiaalsüsteemist. Seetõttu ei hõlma see lahendus piisavalt</a:t>
            </a:r>
          </a:p>
          <a:p>
            <a:r>
              <a:rPr lang="en-US"/>
              <a:t>psüühikahäire või intellektihäirega inimesi, kellel on sageli samuti kompleksne ja</a:t>
            </a:r>
          </a:p>
          <a:p>
            <a:r>
              <a:rPr lang="en-US"/>
              <a:t>valdkondadeülene abivajadus. </a:t>
            </a:r>
          </a:p>
          <a:p>
            <a:endParaRPr lang="en-US"/>
          </a:p>
          <a:p>
            <a:r>
              <a:rPr lang="en-US"/>
              <a:t>Terviklik abiteekond: </a:t>
            </a:r>
          </a:p>
          <a:p>
            <a:endParaRPr lang="en-US"/>
          </a:p>
          <a:p>
            <a:r>
              <a:rPr lang="en-US"/>
              <a:t> inimese tervikliku abivajaduse hindamist,</a:t>
            </a:r>
          </a:p>
          <a:p>
            <a:r>
              <a:rPr lang="en-US"/>
              <a:t>■ abiteekonna koordineerimist,</a:t>
            </a:r>
          </a:p>
          <a:p>
            <a:r>
              <a:rPr lang="en-US"/>
              <a:t>■ info vahetamist inimese ja spetsialistide vahel,</a:t>
            </a:r>
          </a:p>
          <a:p>
            <a:r>
              <a:rPr lang="en-US"/>
              <a:t>■ inimese ja vajadusel tema lähedaste toetamine taotluste, otsuste ja menetluste mõistmisel,</a:t>
            </a:r>
          </a:p>
          <a:p>
            <a:r>
              <a:rPr lang="en-US"/>
              <a:t>■ järjepidev kontakti hoidmine, sh kontroll, kas teenus tegelikult toimib ja vastab inimese</a:t>
            </a:r>
          </a:p>
          <a:p>
            <a:r>
              <a:rPr lang="en-US"/>
              <a:t>vajadustele,</a:t>
            </a:r>
          </a:p>
          <a:p>
            <a:r>
              <a:rPr lang="en-US"/>
              <a:t>■ inimese vaateväljas hoidmist ka siis kui inimene on suunatud riiklikule teenusele eesmärgiga</a:t>
            </a:r>
          </a:p>
          <a:p>
            <a:r>
              <a:rPr lang="en-US"/>
              <a:t>hinnata ka kohaliku tasandi abivajadust.</a:t>
            </a:r>
          </a:p>
          <a:p>
            <a:endParaRPr lang="en-US"/>
          </a:p>
          <a:p>
            <a:r>
              <a:rPr lang="en-US"/>
              <a:t>Mida tähendab teenustele jõudmise protsessi lihtsustamine? </a:t>
            </a:r>
          </a:p>
          <a:p>
            <a:r>
              <a:rPr lang="en-US"/>
              <a:t>Korudvate andmete küsimise vältimine, taotlused, otsused ja suhtlemine inimesele arusaadavamaks, menetluse erinevates etappides inimese kursis hoidmine - mis juhtub, millal juhtub, kes vastutab. Paindlikkuse võimaldamine tähtaegade osas, kui see on inimese tervislikust o. tulenevalt vajalik. </a:t>
            </a:r>
          </a:p>
          <a:p>
            <a:endParaRPr lang="en-US"/>
          </a:p>
          <a:p>
            <a:r>
              <a:rPr lang="en-US"/>
              <a:t>Tagada ST pädevus ja oskus reageerida teemadel, mis ei kuulu potseselt töötaja töö valdkonda, et vältida inimese süsteemide ja spetsialistide vahele jäämist.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Teekonnad eesmärgiga, et kaardistada kitsaskohti, kus inimene takerdub. </a:t>
            </a:r>
          </a:p>
          <a:p>
            <a:endParaRPr lang="en-US"/>
          </a:p>
          <a:p>
            <a:r>
              <a:rPr lang="en-US"/>
              <a:t>Inimkeskse lähenemise ühtsed põhimõtted - kuidas me midagi oma KOV-s teeme, et inimene oleks toetatud? </a:t>
            </a:r>
          </a:p>
          <a:p>
            <a:r>
              <a:rPr lang="en-US"/>
              <a:t>- inimestele õiguste, kohustuste, võimaluste, menetluste tutvustamine, selgitamine</a:t>
            </a:r>
          </a:p>
          <a:p>
            <a:r>
              <a:rPr lang="en-US"/>
              <a:t>-  teavitada inimest, kes temaga kohtub ja mis eesmärgil ning kui on vajalik kodukülastus, siis</a:t>
            </a:r>
          </a:p>
          <a:p>
            <a:r>
              <a:rPr lang="en-US"/>
              <a:t>selge põhjendus, miks see on vajalik,</a:t>
            </a:r>
          </a:p>
          <a:p>
            <a:r>
              <a:rPr lang="en-US"/>
              <a:t>■ Kohustust kaasata inimest teda puudutavate otsustes tegemisse, mitte ülevalt alla teenuse</a:t>
            </a:r>
          </a:p>
          <a:p>
            <a:r>
              <a:rPr lang="en-US"/>
              <a:t>otsustamist,</a:t>
            </a:r>
          </a:p>
          <a:p>
            <a:r>
              <a:rPr lang="en-US"/>
              <a:t>■ suhtlusviisi kohandamist vastavalt inimese vajadustele ja suhtlemisvõimalusele. Vajalik</a:t>
            </a:r>
          </a:p>
          <a:p>
            <a:r>
              <a:rPr lang="en-US"/>
              <a:t>töötajate koolitamine suhtlemise eripäradest psüühikahäirega ja intellektihäirega inimesega,</a:t>
            </a:r>
          </a:p>
          <a:p>
            <a:r>
              <a:rPr lang="en-US"/>
              <a:t>■ sotsiaaltöötajatele järjepidevalt koolitamist haldusmenetluse seaduse teemal eesmärgiga</a:t>
            </a:r>
          </a:p>
          <a:p>
            <a:r>
              <a:rPr lang="en-US"/>
              <a:t>suurendada teadlikkust õiguspärasest ja inimest hoidvast menetlusest,</a:t>
            </a:r>
          </a:p>
          <a:p>
            <a:r>
              <a:rPr lang="en-US"/>
              <a:t>■ juhtumikorralduslike asjade regulaarse pistelise kontrollsüsteemi loomist eesmärgiga</a:t>
            </a:r>
          </a:p>
          <a:p>
            <a:r>
              <a:rPr lang="en-US"/>
              <a:t>arutada juht-sotsiaaltöötaja tasandil lahendused juhtumipõhiselt koos läbi.</a:t>
            </a:r>
          </a:p>
          <a:p>
            <a:r>
              <a:rPr lang="en-US"/>
              <a:t>Oluline on ka regulaarselt hinnata, kas põhimõtted on rakendunud ühtlaselt, muuhulgas läbi</a:t>
            </a:r>
          </a:p>
          <a:p>
            <a:r>
              <a:rPr lang="en-US"/>
              <a:t>inimeste tagasiside. </a:t>
            </a:r>
          </a:p>
          <a:p>
            <a:endParaRPr lang="en-US"/>
          </a:p>
          <a:p>
            <a:r>
              <a:rPr lang="en-US"/>
              <a:t>Sotsiaaltöötajate toetamine eestkoste seadmise vajalikkuse üle otsustamisel</a:t>
            </a:r>
          </a:p>
          <a:p>
            <a:r>
              <a:rPr lang="en-US"/>
              <a:t>Luua tööriistana juhised eestkoste vajaduse hindamiseks. Sotsiaaltöötajal võiks olla etapiline</a:t>
            </a:r>
          </a:p>
          <a:p>
            <a:r>
              <a:rPr lang="en-US"/>
              <a:t>Täisealiste psüühikahäirega inimeste, sh eestkostetavate uuringu kokkuvõte</a:t>
            </a:r>
          </a:p>
          <a:p>
            <a:r>
              <a:rPr lang="en-US"/>
              <a:t>juhis, mille pinnal ta saaks hinnata, kas kõik võimalused on enne eestkoste avalduse esitamist</a:t>
            </a:r>
          </a:p>
          <a:p>
            <a:r>
              <a:rPr lang="en-US"/>
              <a:t>ammendunud või mitte.</a:t>
            </a:r>
          </a:p>
          <a:p>
            <a:r>
              <a:rPr lang="en-US"/>
              <a:t>Ka võiks juhis anda sisendi juhtumiteks, kui sotsiaaltöötaja peab hindama eestkostevajaduse</a:t>
            </a:r>
          </a:p>
          <a:p>
            <a:r>
              <a:rPr lang="en-US"/>
              <a:t>äralangemist või eestkoste ulatuse kitsendamist/laiendamist.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9/29/2026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9/29/2026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9/29/2026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9/29/2026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9/29/2026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9/29/2026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9/29/2026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9/29/2026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9/29/2026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jpeg"/><Relationship Id="rId5" Type="http://schemas.openxmlformats.org/officeDocument/2006/relationships/image" Target="../media/image3.sv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78C8F0"/>
        </a:solidFill>
        <a:effectLst/>
      </p:bgPr>
    </p:bg>
    <p:spTree>
      <p:nvGrpSpPr>
        <p:cNvPr id="1" name=""/>
        <p:cNvGrpSpPr/>
        <p:nvPr/>
      </p:nvGrpSpPr>
      <p:grpSpPr>
        <a:xfrm>
          <a:off x="0" y="0"/>
          <a:ext cx="0" cy="0"/>
          <a:chOff x="0" y="0"/>
          <a:chExt cx="0" cy="0"/>
        </a:xfrm>
      </p:grpSpPr>
      <p:grpSp>
        <p:nvGrpSpPr>
          <p:cNvPr id="2" name="Group 2"/>
          <p:cNvGrpSpPr/>
          <p:nvPr/>
        </p:nvGrpSpPr>
        <p:grpSpPr>
          <a:xfrm>
            <a:off x="1028700" y="1028700"/>
            <a:ext cx="16230600" cy="8229600"/>
            <a:chOff x="0" y="0"/>
            <a:chExt cx="4274726" cy="2167467"/>
          </a:xfrm>
        </p:grpSpPr>
        <p:sp>
          <p:nvSpPr>
            <p:cNvPr id="3" name="Freeform 3"/>
            <p:cNvSpPr/>
            <p:nvPr/>
          </p:nvSpPr>
          <p:spPr>
            <a:xfrm>
              <a:off x="0" y="0"/>
              <a:ext cx="4274726" cy="2167467"/>
            </a:xfrm>
            <a:custGeom>
              <a:avLst/>
              <a:gdLst/>
              <a:ahLst/>
              <a:cxnLst/>
              <a:rect l="l" t="t" r="r" b="b"/>
              <a:pathLst>
                <a:path w="4274726" h="2167467">
                  <a:moveTo>
                    <a:pt x="22896" y="0"/>
                  </a:moveTo>
                  <a:lnTo>
                    <a:pt x="4251830" y="0"/>
                  </a:lnTo>
                  <a:cubicBezTo>
                    <a:pt x="4264475" y="0"/>
                    <a:pt x="4274726" y="10251"/>
                    <a:pt x="4274726" y="22896"/>
                  </a:cubicBezTo>
                  <a:lnTo>
                    <a:pt x="4274726" y="2144571"/>
                  </a:lnTo>
                  <a:cubicBezTo>
                    <a:pt x="4274726" y="2150643"/>
                    <a:pt x="4272314" y="2156467"/>
                    <a:pt x="4268020" y="2160761"/>
                  </a:cubicBezTo>
                  <a:cubicBezTo>
                    <a:pt x="4263726" y="2165054"/>
                    <a:pt x="4257903" y="2167467"/>
                    <a:pt x="4251830" y="2167467"/>
                  </a:cubicBezTo>
                  <a:lnTo>
                    <a:pt x="22896" y="2167467"/>
                  </a:lnTo>
                  <a:cubicBezTo>
                    <a:pt x="16823" y="2167467"/>
                    <a:pt x="11000" y="2165054"/>
                    <a:pt x="6706" y="2160761"/>
                  </a:cubicBezTo>
                  <a:cubicBezTo>
                    <a:pt x="2412" y="2156467"/>
                    <a:pt x="0" y="2150643"/>
                    <a:pt x="0" y="2144571"/>
                  </a:cubicBezTo>
                  <a:lnTo>
                    <a:pt x="0" y="22896"/>
                  </a:lnTo>
                  <a:cubicBezTo>
                    <a:pt x="0" y="16823"/>
                    <a:pt x="2412" y="11000"/>
                    <a:pt x="6706" y="6706"/>
                  </a:cubicBezTo>
                  <a:cubicBezTo>
                    <a:pt x="11000" y="2412"/>
                    <a:pt x="16823" y="0"/>
                    <a:pt x="22896" y="0"/>
                  </a:cubicBezTo>
                  <a:close/>
                </a:path>
              </a:pathLst>
            </a:custGeom>
            <a:solidFill>
              <a:srgbClr val="ECDEDA"/>
            </a:solidFill>
          </p:spPr>
          <p:txBody>
            <a:bodyPr/>
            <a:lstStyle/>
            <a:p>
              <a:endParaRPr lang="en-GB"/>
            </a:p>
          </p:txBody>
        </p:sp>
        <p:sp>
          <p:nvSpPr>
            <p:cNvPr id="4" name="TextBox 4"/>
            <p:cNvSpPr txBox="1"/>
            <p:nvPr/>
          </p:nvSpPr>
          <p:spPr>
            <a:xfrm>
              <a:off x="0" y="-38100"/>
              <a:ext cx="4274726" cy="2205567"/>
            </a:xfrm>
            <a:prstGeom prst="rect">
              <a:avLst/>
            </a:prstGeom>
          </p:spPr>
          <p:txBody>
            <a:bodyPr lIns="50800" tIns="50800" rIns="50800" bIns="50800" rtlCol="0" anchor="ctr"/>
            <a:lstStyle/>
            <a:p>
              <a:pPr algn="ctr">
                <a:lnSpc>
                  <a:spcPts val="2659"/>
                </a:lnSpc>
                <a:spcBef>
                  <a:spcPct val="0"/>
                </a:spcBef>
              </a:pPr>
              <a:endParaRPr/>
            </a:p>
          </p:txBody>
        </p:sp>
      </p:grpSp>
      <p:grpSp>
        <p:nvGrpSpPr>
          <p:cNvPr id="5" name="Group 5"/>
          <p:cNvGrpSpPr/>
          <p:nvPr/>
        </p:nvGrpSpPr>
        <p:grpSpPr>
          <a:xfrm>
            <a:off x="1620256" y="6092922"/>
            <a:ext cx="6325835" cy="3120898"/>
            <a:chOff x="0" y="0"/>
            <a:chExt cx="1666063" cy="821965"/>
          </a:xfrm>
        </p:grpSpPr>
        <p:sp>
          <p:nvSpPr>
            <p:cNvPr id="6" name="Freeform 6"/>
            <p:cNvSpPr/>
            <p:nvPr/>
          </p:nvSpPr>
          <p:spPr>
            <a:xfrm>
              <a:off x="0" y="0"/>
              <a:ext cx="1666063" cy="821965"/>
            </a:xfrm>
            <a:custGeom>
              <a:avLst/>
              <a:gdLst/>
              <a:ahLst/>
              <a:cxnLst/>
              <a:rect l="l" t="t" r="r" b="b"/>
              <a:pathLst>
                <a:path w="1666063" h="821965">
                  <a:moveTo>
                    <a:pt x="0" y="0"/>
                  </a:moveTo>
                  <a:lnTo>
                    <a:pt x="1666063" y="0"/>
                  </a:lnTo>
                  <a:lnTo>
                    <a:pt x="1666063" y="821965"/>
                  </a:lnTo>
                  <a:lnTo>
                    <a:pt x="0" y="821965"/>
                  </a:lnTo>
                  <a:close/>
                </a:path>
              </a:pathLst>
            </a:custGeom>
            <a:solidFill>
              <a:srgbClr val="ECDEDA"/>
            </a:solidFill>
          </p:spPr>
          <p:txBody>
            <a:bodyPr/>
            <a:lstStyle/>
            <a:p>
              <a:endParaRPr lang="en-GB"/>
            </a:p>
          </p:txBody>
        </p:sp>
        <p:sp>
          <p:nvSpPr>
            <p:cNvPr id="7" name="TextBox 7"/>
            <p:cNvSpPr txBox="1"/>
            <p:nvPr/>
          </p:nvSpPr>
          <p:spPr>
            <a:xfrm>
              <a:off x="0" y="-66675"/>
              <a:ext cx="1666063" cy="888640"/>
            </a:xfrm>
            <a:prstGeom prst="rect">
              <a:avLst/>
            </a:prstGeom>
          </p:spPr>
          <p:txBody>
            <a:bodyPr lIns="50800" tIns="50800" rIns="50800" bIns="50800" rtlCol="0" anchor="ctr"/>
            <a:lstStyle/>
            <a:p>
              <a:pPr algn="l">
                <a:lnSpc>
                  <a:spcPts val="3919"/>
                </a:lnSpc>
              </a:pPr>
              <a:r>
                <a:rPr lang="en-US" sz="2799">
                  <a:solidFill>
                    <a:srgbClr val="2D2C71"/>
                  </a:solidFill>
                  <a:latin typeface="Public Sans"/>
                  <a:ea typeface="Public Sans"/>
                  <a:cs typeface="Public Sans"/>
                  <a:sym typeface="Public Sans"/>
                </a:rPr>
                <a:t>Kristi Rekand, EPIKoja jurist</a:t>
              </a:r>
            </a:p>
            <a:p>
              <a:pPr algn="l">
                <a:lnSpc>
                  <a:spcPts val="3919"/>
                </a:lnSpc>
              </a:pPr>
              <a:endParaRPr lang="en-US" sz="2799">
                <a:solidFill>
                  <a:srgbClr val="2D2C71"/>
                </a:solidFill>
                <a:latin typeface="Public Sans"/>
                <a:ea typeface="Public Sans"/>
                <a:cs typeface="Public Sans"/>
                <a:sym typeface="Public Sans"/>
              </a:endParaRPr>
            </a:p>
            <a:p>
              <a:pPr algn="l">
                <a:lnSpc>
                  <a:spcPts val="3919"/>
                </a:lnSpc>
              </a:pPr>
              <a:r>
                <a:rPr lang="en-US" sz="2799">
                  <a:solidFill>
                    <a:srgbClr val="2D2C71"/>
                  </a:solidFill>
                  <a:latin typeface="Public Sans"/>
                  <a:ea typeface="Public Sans"/>
                  <a:cs typeface="Public Sans"/>
                  <a:sym typeface="Public Sans"/>
                </a:rPr>
                <a:t>Kristi Kähär, EPIKoja toetuste- ja teenustealase huvikaitsenõunik </a:t>
              </a:r>
            </a:p>
          </p:txBody>
        </p:sp>
      </p:grpSp>
      <p:grpSp>
        <p:nvGrpSpPr>
          <p:cNvPr id="8" name="Group 8"/>
          <p:cNvGrpSpPr/>
          <p:nvPr/>
        </p:nvGrpSpPr>
        <p:grpSpPr>
          <a:xfrm>
            <a:off x="13066585" y="-495300"/>
            <a:ext cx="5907216" cy="6031366"/>
            <a:chOff x="0" y="0"/>
            <a:chExt cx="812800" cy="812800"/>
          </a:xfrm>
        </p:grpSpPr>
        <p:sp>
          <p:nvSpPr>
            <p:cNvPr id="9" name="Freeform 9"/>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3"/>
              <a:stretch>
                <a:fillRect l="-25342" r="-25342"/>
              </a:stretch>
            </a:blipFill>
          </p:spPr>
          <p:txBody>
            <a:bodyPr/>
            <a:lstStyle/>
            <a:p>
              <a:endParaRPr lang="en-GB"/>
            </a:p>
          </p:txBody>
        </p:sp>
      </p:grpSp>
      <p:sp>
        <p:nvSpPr>
          <p:cNvPr id="10" name="Freeform 10"/>
          <p:cNvSpPr/>
          <p:nvPr/>
        </p:nvSpPr>
        <p:spPr>
          <a:xfrm>
            <a:off x="10085343" y="7703857"/>
            <a:ext cx="4221051" cy="896973"/>
          </a:xfrm>
          <a:custGeom>
            <a:avLst/>
            <a:gdLst/>
            <a:ahLst/>
            <a:cxnLst/>
            <a:rect l="l" t="t" r="r" b="b"/>
            <a:pathLst>
              <a:path w="4221051" h="896973">
                <a:moveTo>
                  <a:pt x="0" y="0"/>
                </a:moveTo>
                <a:lnTo>
                  <a:pt x="4221051" y="0"/>
                </a:lnTo>
                <a:lnTo>
                  <a:pt x="4221051" y="896973"/>
                </a:lnTo>
                <a:lnTo>
                  <a:pt x="0" y="896973"/>
                </a:lnTo>
                <a:lnTo>
                  <a:pt x="0" y="0"/>
                </a:lnTo>
                <a:close/>
              </a:path>
            </a:pathLst>
          </a:custGeom>
          <a:blipFill>
            <a:blip r:embed="rId4"/>
            <a:stretch>
              <a:fillRect/>
            </a:stretch>
          </a:blipFill>
        </p:spPr>
        <p:txBody>
          <a:bodyPr/>
          <a:lstStyle/>
          <a:p>
            <a:endParaRPr lang="en-GB"/>
          </a:p>
        </p:txBody>
      </p:sp>
      <p:sp>
        <p:nvSpPr>
          <p:cNvPr id="11" name="Freeform 11"/>
          <p:cNvSpPr/>
          <p:nvPr/>
        </p:nvSpPr>
        <p:spPr>
          <a:xfrm>
            <a:off x="10341539" y="5990823"/>
            <a:ext cx="6466345" cy="1349155"/>
          </a:xfrm>
          <a:custGeom>
            <a:avLst/>
            <a:gdLst/>
            <a:ahLst/>
            <a:cxnLst/>
            <a:rect l="l" t="t" r="r" b="b"/>
            <a:pathLst>
              <a:path w="6466345" h="1349155">
                <a:moveTo>
                  <a:pt x="0" y="0"/>
                </a:moveTo>
                <a:lnTo>
                  <a:pt x="6466346" y="0"/>
                </a:lnTo>
                <a:lnTo>
                  <a:pt x="6466346" y="1349155"/>
                </a:lnTo>
                <a:lnTo>
                  <a:pt x="0" y="1349155"/>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GB"/>
          </a:p>
        </p:txBody>
      </p:sp>
      <p:sp>
        <p:nvSpPr>
          <p:cNvPr id="12" name="Freeform 12"/>
          <p:cNvSpPr/>
          <p:nvPr/>
        </p:nvSpPr>
        <p:spPr>
          <a:xfrm>
            <a:off x="14306394" y="7425348"/>
            <a:ext cx="2501491" cy="1453991"/>
          </a:xfrm>
          <a:custGeom>
            <a:avLst/>
            <a:gdLst/>
            <a:ahLst/>
            <a:cxnLst/>
            <a:rect l="l" t="t" r="r" b="b"/>
            <a:pathLst>
              <a:path w="2501491" h="1453991">
                <a:moveTo>
                  <a:pt x="0" y="0"/>
                </a:moveTo>
                <a:lnTo>
                  <a:pt x="2501491" y="0"/>
                </a:lnTo>
                <a:lnTo>
                  <a:pt x="2501491" y="1453991"/>
                </a:lnTo>
                <a:lnTo>
                  <a:pt x="0" y="1453991"/>
                </a:lnTo>
                <a:lnTo>
                  <a:pt x="0" y="0"/>
                </a:lnTo>
                <a:close/>
              </a:path>
            </a:pathLst>
          </a:custGeom>
          <a:blipFill>
            <a:blip r:embed="rId6"/>
            <a:stretch>
              <a:fillRect/>
            </a:stretch>
          </a:blipFill>
        </p:spPr>
        <p:txBody>
          <a:bodyPr/>
          <a:lstStyle/>
          <a:p>
            <a:endParaRPr lang="en-GB"/>
          </a:p>
        </p:txBody>
      </p:sp>
      <p:sp>
        <p:nvSpPr>
          <p:cNvPr id="13" name="TextBox 13"/>
          <p:cNvSpPr txBox="1"/>
          <p:nvPr/>
        </p:nvSpPr>
        <p:spPr>
          <a:xfrm>
            <a:off x="1620256" y="1220481"/>
            <a:ext cx="11446328" cy="3143307"/>
          </a:xfrm>
          <a:prstGeom prst="rect">
            <a:avLst/>
          </a:prstGeom>
        </p:spPr>
        <p:txBody>
          <a:bodyPr lIns="0" tIns="0" rIns="0" bIns="0" rtlCol="0" anchor="t">
            <a:spAutoFit/>
          </a:bodyPr>
          <a:lstStyle/>
          <a:p>
            <a:pPr algn="l">
              <a:lnSpc>
                <a:spcPts val="8399"/>
              </a:lnSpc>
            </a:pPr>
            <a:r>
              <a:rPr lang="en-US" sz="5999" b="1">
                <a:solidFill>
                  <a:srgbClr val="2D2C71"/>
                </a:solidFill>
                <a:latin typeface="Public Sans Bold"/>
                <a:ea typeface="Public Sans Bold"/>
                <a:cs typeface="Public Sans Bold"/>
                <a:sym typeface="Public Sans Bold"/>
              </a:rPr>
              <a:t>Täisealiste psüühikahäirega inimeste, sh eestkostetavate uuring</a:t>
            </a:r>
          </a:p>
        </p:txBody>
      </p:sp>
      <p:sp>
        <p:nvSpPr>
          <p:cNvPr id="14" name="TextBox 14"/>
          <p:cNvSpPr txBox="1"/>
          <p:nvPr/>
        </p:nvSpPr>
        <p:spPr>
          <a:xfrm>
            <a:off x="1620256" y="4903009"/>
            <a:ext cx="11446328" cy="1189913"/>
          </a:xfrm>
          <a:prstGeom prst="rect">
            <a:avLst/>
          </a:prstGeom>
        </p:spPr>
        <p:txBody>
          <a:bodyPr lIns="0" tIns="0" rIns="0" bIns="0" rtlCol="0" anchor="t">
            <a:spAutoFit/>
          </a:bodyPr>
          <a:lstStyle/>
          <a:p>
            <a:pPr algn="l">
              <a:lnSpc>
                <a:spcPts val="4760"/>
              </a:lnSpc>
            </a:pPr>
            <a:r>
              <a:rPr lang="en-US" sz="3400" b="1">
                <a:solidFill>
                  <a:srgbClr val="2D2C71"/>
                </a:solidFill>
                <a:latin typeface="Public Sans Bold"/>
                <a:ea typeface="Public Sans Bold"/>
                <a:cs typeface="Public Sans Bold"/>
                <a:sym typeface="Public Sans Bold"/>
              </a:rPr>
              <a:t>Tellija: Tallinna Sotsiaal- ja Tervishoiuamet</a:t>
            </a:r>
          </a:p>
          <a:p>
            <a:pPr algn="l">
              <a:lnSpc>
                <a:spcPts val="4760"/>
              </a:lnSpc>
            </a:pPr>
            <a:r>
              <a:rPr lang="en-US" sz="3400" b="1">
                <a:solidFill>
                  <a:srgbClr val="2D2C71"/>
                </a:solidFill>
                <a:latin typeface="Public Sans Bold"/>
                <a:ea typeface="Public Sans Bold"/>
                <a:cs typeface="Public Sans Bold"/>
                <a:sym typeface="Public Sans Bold"/>
              </a:rPr>
              <a:t>Teostaja: Eesti Puuetega Inimeste Koda </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78C8F0"/>
        </a:solidFill>
        <a:effectLst/>
      </p:bgPr>
    </p:bg>
    <p:spTree>
      <p:nvGrpSpPr>
        <p:cNvPr id="1" name=""/>
        <p:cNvGrpSpPr/>
        <p:nvPr/>
      </p:nvGrpSpPr>
      <p:grpSpPr>
        <a:xfrm>
          <a:off x="0" y="0"/>
          <a:ext cx="0" cy="0"/>
          <a:chOff x="0" y="0"/>
          <a:chExt cx="0" cy="0"/>
        </a:xfrm>
      </p:grpSpPr>
      <p:grpSp>
        <p:nvGrpSpPr>
          <p:cNvPr id="2" name="Group 2"/>
          <p:cNvGrpSpPr/>
          <p:nvPr/>
        </p:nvGrpSpPr>
        <p:grpSpPr>
          <a:xfrm>
            <a:off x="1028700" y="722814"/>
            <a:ext cx="16230600" cy="9236420"/>
            <a:chOff x="0" y="0"/>
            <a:chExt cx="4274726" cy="2432637"/>
          </a:xfrm>
        </p:grpSpPr>
        <p:sp>
          <p:nvSpPr>
            <p:cNvPr id="3" name="Freeform 3"/>
            <p:cNvSpPr/>
            <p:nvPr/>
          </p:nvSpPr>
          <p:spPr>
            <a:xfrm>
              <a:off x="0" y="0"/>
              <a:ext cx="4274726" cy="2432637"/>
            </a:xfrm>
            <a:custGeom>
              <a:avLst/>
              <a:gdLst/>
              <a:ahLst/>
              <a:cxnLst/>
              <a:rect l="l" t="t" r="r" b="b"/>
              <a:pathLst>
                <a:path w="4274726" h="2432637">
                  <a:moveTo>
                    <a:pt x="22896" y="0"/>
                  </a:moveTo>
                  <a:lnTo>
                    <a:pt x="4251830" y="0"/>
                  </a:lnTo>
                  <a:cubicBezTo>
                    <a:pt x="4264475" y="0"/>
                    <a:pt x="4274726" y="10251"/>
                    <a:pt x="4274726" y="22896"/>
                  </a:cubicBezTo>
                  <a:lnTo>
                    <a:pt x="4274726" y="2409741"/>
                  </a:lnTo>
                  <a:cubicBezTo>
                    <a:pt x="4274726" y="2415814"/>
                    <a:pt x="4272314" y="2421637"/>
                    <a:pt x="4268020" y="2425931"/>
                  </a:cubicBezTo>
                  <a:cubicBezTo>
                    <a:pt x="4263726" y="2430225"/>
                    <a:pt x="4257903" y="2432637"/>
                    <a:pt x="4251830" y="2432637"/>
                  </a:cubicBezTo>
                  <a:lnTo>
                    <a:pt x="22896" y="2432637"/>
                  </a:lnTo>
                  <a:cubicBezTo>
                    <a:pt x="16823" y="2432637"/>
                    <a:pt x="11000" y="2430225"/>
                    <a:pt x="6706" y="2425931"/>
                  </a:cubicBezTo>
                  <a:cubicBezTo>
                    <a:pt x="2412" y="2421637"/>
                    <a:pt x="0" y="2415814"/>
                    <a:pt x="0" y="2409741"/>
                  </a:cubicBezTo>
                  <a:lnTo>
                    <a:pt x="0" y="22896"/>
                  </a:lnTo>
                  <a:cubicBezTo>
                    <a:pt x="0" y="16823"/>
                    <a:pt x="2412" y="11000"/>
                    <a:pt x="6706" y="6706"/>
                  </a:cubicBezTo>
                  <a:cubicBezTo>
                    <a:pt x="11000" y="2412"/>
                    <a:pt x="16823" y="0"/>
                    <a:pt x="22896" y="0"/>
                  </a:cubicBezTo>
                  <a:close/>
                </a:path>
              </a:pathLst>
            </a:custGeom>
            <a:solidFill>
              <a:srgbClr val="ECDEDA"/>
            </a:solidFill>
          </p:spPr>
          <p:txBody>
            <a:bodyPr/>
            <a:lstStyle/>
            <a:p>
              <a:endParaRPr lang="en-GB"/>
            </a:p>
          </p:txBody>
        </p:sp>
        <p:sp>
          <p:nvSpPr>
            <p:cNvPr id="4" name="TextBox 4"/>
            <p:cNvSpPr txBox="1"/>
            <p:nvPr/>
          </p:nvSpPr>
          <p:spPr>
            <a:xfrm>
              <a:off x="0" y="-38100"/>
              <a:ext cx="4274726" cy="2470737"/>
            </a:xfrm>
            <a:prstGeom prst="rect">
              <a:avLst/>
            </a:prstGeom>
          </p:spPr>
          <p:txBody>
            <a:bodyPr lIns="50800" tIns="50800" rIns="50800" bIns="50800" rtlCol="0" anchor="ctr"/>
            <a:lstStyle/>
            <a:p>
              <a:pPr algn="ctr">
                <a:lnSpc>
                  <a:spcPts val="2659"/>
                </a:lnSpc>
                <a:spcBef>
                  <a:spcPct val="0"/>
                </a:spcBef>
              </a:pPr>
              <a:endParaRPr/>
            </a:p>
          </p:txBody>
        </p:sp>
      </p:grpSp>
      <p:sp>
        <p:nvSpPr>
          <p:cNvPr id="5" name="TextBox 5"/>
          <p:cNvSpPr txBox="1"/>
          <p:nvPr/>
        </p:nvSpPr>
        <p:spPr>
          <a:xfrm>
            <a:off x="1592605" y="1165972"/>
            <a:ext cx="10907232" cy="10515633"/>
          </a:xfrm>
          <a:prstGeom prst="rect">
            <a:avLst/>
          </a:prstGeom>
        </p:spPr>
        <p:txBody>
          <a:bodyPr lIns="0" tIns="0" rIns="0" bIns="0" rtlCol="0" anchor="t">
            <a:spAutoFit/>
          </a:bodyPr>
          <a:lstStyle/>
          <a:p>
            <a:pPr algn="l">
              <a:lnSpc>
                <a:spcPts val="7000"/>
              </a:lnSpc>
            </a:pPr>
            <a:r>
              <a:rPr lang="en-US" sz="5000" b="1">
                <a:solidFill>
                  <a:srgbClr val="2D2C71"/>
                </a:solidFill>
                <a:latin typeface="Public Sans Bold"/>
                <a:ea typeface="Public Sans Bold"/>
                <a:cs typeface="Public Sans Bold"/>
                <a:sym typeface="Public Sans Bold"/>
              </a:rPr>
              <a:t>Miks see uuring oluline on? </a:t>
            </a:r>
          </a:p>
          <a:p>
            <a:pPr algn="l">
              <a:lnSpc>
                <a:spcPts val="5436"/>
              </a:lnSpc>
            </a:pPr>
            <a:endParaRPr lang="en-US" sz="5000" b="1">
              <a:solidFill>
                <a:srgbClr val="2D2C71"/>
              </a:solidFill>
              <a:latin typeface="Public Sans Bold"/>
              <a:ea typeface="Public Sans Bold"/>
              <a:cs typeface="Public Sans Bold"/>
              <a:sym typeface="Public Sans Bold"/>
            </a:endParaRPr>
          </a:p>
          <a:p>
            <a:pPr marL="755651" lvl="1" indent="-377825" algn="l">
              <a:lnSpc>
                <a:spcPts val="4900"/>
              </a:lnSpc>
              <a:buFont typeface="Arial"/>
              <a:buChar char="•"/>
            </a:pPr>
            <a:r>
              <a:rPr lang="en-US" sz="3500">
                <a:solidFill>
                  <a:srgbClr val="2D2C71"/>
                </a:solidFill>
                <a:latin typeface="Public Sans"/>
                <a:ea typeface="Public Sans"/>
                <a:cs typeface="Public Sans"/>
                <a:sym typeface="Public Sans"/>
              </a:rPr>
              <a:t>Psüühika- ja intellektihäirega inimesed moodustavad ligi 30% puudega inimestest.</a:t>
            </a:r>
          </a:p>
          <a:p>
            <a:pPr algn="l">
              <a:lnSpc>
                <a:spcPts val="4900"/>
              </a:lnSpc>
            </a:pPr>
            <a:endParaRPr lang="en-US" sz="3500">
              <a:solidFill>
                <a:srgbClr val="2D2C71"/>
              </a:solidFill>
              <a:latin typeface="Public Sans"/>
              <a:ea typeface="Public Sans"/>
              <a:cs typeface="Public Sans"/>
              <a:sym typeface="Public Sans"/>
            </a:endParaRPr>
          </a:p>
          <a:p>
            <a:pPr marL="755651" lvl="1" indent="-377825" algn="l">
              <a:lnSpc>
                <a:spcPts val="4900"/>
              </a:lnSpc>
              <a:buFont typeface="Arial"/>
              <a:buChar char="•"/>
            </a:pPr>
            <a:r>
              <a:rPr lang="en-US" sz="3500">
                <a:solidFill>
                  <a:srgbClr val="2D2C71"/>
                </a:solidFill>
                <a:latin typeface="Public Sans"/>
                <a:ea typeface="Public Sans"/>
                <a:cs typeface="Public Sans"/>
                <a:sym typeface="Public Sans"/>
              </a:rPr>
              <a:t>Suur osa neist on tööealised. Paljudel on kompleksne ja valdkondadeülene abivajadus, mistõttu peab sotsiaal- ja tervishoiusüsteem toimima koos.</a:t>
            </a:r>
          </a:p>
          <a:p>
            <a:pPr algn="l">
              <a:lnSpc>
                <a:spcPts val="4743"/>
              </a:lnSpc>
            </a:pPr>
            <a:endParaRPr lang="en-US" sz="3500">
              <a:solidFill>
                <a:srgbClr val="2D2C71"/>
              </a:solidFill>
              <a:latin typeface="Public Sans"/>
              <a:ea typeface="Public Sans"/>
              <a:cs typeface="Public Sans"/>
              <a:sym typeface="Public Sans"/>
            </a:endParaRPr>
          </a:p>
          <a:p>
            <a:pPr algn="l">
              <a:lnSpc>
                <a:spcPts val="5436"/>
              </a:lnSpc>
            </a:pPr>
            <a:endParaRPr lang="en-US" sz="3500">
              <a:solidFill>
                <a:srgbClr val="2D2C71"/>
              </a:solidFill>
              <a:latin typeface="Public Sans"/>
              <a:ea typeface="Public Sans"/>
              <a:cs typeface="Public Sans"/>
              <a:sym typeface="Public Sans"/>
            </a:endParaRPr>
          </a:p>
          <a:p>
            <a:pPr algn="l">
              <a:lnSpc>
                <a:spcPts val="5436"/>
              </a:lnSpc>
              <a:spcBef>
                <a:spcPct val="0"/>
              </a:spcBef>
            </a:pPr>
            <a:endParaRPr lang="en-US" sz="3500">
              <a:solidFill>
                <a:srgbClr val="2D2C71"/>
              </a:solidFill>
              <a:latin typeface="Public Sans"/>
              <a:ea typeface="Public Sans"/>
              <a:cs typeface="Public Sans"/>
              <a:sym typeface="Public Sans"/>
            </a:endParaRPr>
          </a:p>
          <a:p>
            <a:pPr algn="l">
              <a:lnSpc>
                <a:spcPts val="3496"/>
              </a:lnSpc>
              <a:spcBef>
                <a:spcPct val="0"/>
              </a:spcBef>
            </a:pPr>
            <a:r>
              <a:rPr lang="en-US" sz="2497">
                <a:solidFill>
                  <a:srgbClr val="2D2C71"/>
                </a:solidFill>
                <a:latin typeface="Public Sans"/>
                <a:ea typeface="Public Sans"/>
                <a:cs typeface="Public Sans"/>
                <a:sym typeface="Public Sans"/>
              </a:rPr>
              <a:t>​</a:t>
            </a:r>
          </a:p>
          <a:p>
            <a:pPr algn="l">
              <a:lnSpc>
                <a:spcPts val="3496"/>
              </a:lnSpc>
              <a:spcBef>
                <a:spcPct val="0"/>
              </a:spcBef>
            </a:pPr>
            <a:endParaRPr lang="en-US" sz="2497">
              <a:solidFill>
                <a:srgbClr val="2D2C71"/>
              </a:solidFill>
              <a:latin typeface="Public Sans"/>
              <a:ea typeface="Public Sans"/>
              <a:cs typeface="Public Sans"/>
              <a:sym typeface="Public Sans"/>
            </a:endParaRPr>
          </a:p>
          <a:p>
            <a:pPr algn="l">
              <a:lnSpc>
                <a:spcPts val="3496"/>
              </a:lnSpc>
              <a:spcBef>
                <a:spcPct val="0"/>
              </a:spcBef>
            </a:pPr>
            <a:endParaRPr lang="en-US" sz="2497">
              <a:solidFill>
                <a:srgbClr val="2D2C71"/>
              </a:solidFill>
              <a:latin typeface="Public Sans"/>
              <a:ea typeface="Public Sans"/>
              <a:cs typeface="Public Sans"/>
              <a:sym typeface="Public Sans"/>
            </a:endParaRPr>
          </a:p>
          <a:p>
            <a:pPr algn="l">
              <a:lnSpc>
                <a:spcPts val="3496"/>
              </a:lnSpc>
              <a:spcBef>
                <a:spcPct val="0"/>
              </a:spcBef>
            </a:pPr>
            <a:endParaRPr lang="en-US" sz="2497">
              <a:solidFill>
                <a:srgbClr val="2D2C71"/>
              </a:solidFill>
              <a:latin typeface="Public Sans"/>
              <a:ea typeface="Public Sans"/>
              <a:cs typeface="Public Sans"/>
              <a:sym typeface="Public Sans"/>
            </a:endParaRPr>
          </a:p>
          <a:p>
            <a:pPr algn="l">
              <a:lnSpc>
                <a:spcPts val="3496"/>
              </a:lnSpc>
            </a:pPr>
            <a:endParaRPr lang="en-US" sz="2497">
              <a:solidFill>
                <a:srgbClr val="2D2C71"/>
              </a:solidFill>
              <a:latin typeface="Public Sans"/>
              <a:ea typeface="Public Sans"/>
              <a:cs typeface="Public Sans"/>
              <a:sym typeface="Public Sans"/>
            </a:endParaRPr>
          </a:p>
          <a:p>
            <a:pPr algn="l">
              <a:lnSpc>
                <a:spcPts val="3496"/>
              </a:lnSpc>
              <a:spcBef>
                <a:spcPct val="0"/>
              </a:spcBef>
            </a:pPr>
            <a:endParaRPr lang="en-US" sz="2497">
              <a:solidFill>
                <a:srgbClr val="2D2C71"/>
              </a:solidFill>
              <a:latin typeface="Public Sans"/>
              <a:ea typeface="Public Sans"/>
              <a:cs typeface="Public Sans"/>
              <a:sym typeface="Public Sans"/>
            </a:endParaRPr>
          </a:p>
        </p:txBody>
      </p:sp>
      <p:grpSp>
        <p:nvGrpSpPr>
          <p:cNvPr id="6" name="Group 6"/>
          <p:cNvGrpSpPr/>
          <p:nvPr/>
        </p:nvGrpSpPr>
        <p:grpSpPr>
          <a:xfrm>
            <a:off x="12499836" y="1594121"/>
            <a:ext cx="7160990" cy="7160990"/>
            <a:chOff x="0" y="0"/>
            <a:chExt cx="812800" cy="812800"/>
          </a:xfrm>
        </p:grpSpPr>
        <p:sp>
          <p:nvSpPr>
            <p:cNvPr id="7" name="Freeform 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2"/>
              <a:stretch>
                <a:fillRect l="-15632" r="-15632"/>
              </a:stretch>
            </a:blipFill>
          </p:spPr>
          <p:txBody>
            <a:bodyPr/>
            <a:lstStyle/>
            <a:p>
              <a:endParaRPr lang="en-GB"/>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78C8F0"/>
        </a:solidFill>
        <a:effectLst/>
      </p:bgPr>
    </p:bg>
    <p:spTree>
      <p:nvGrpSpPr>
        <p:cNvPr id="1" name=""/>
        <p:cNvGrpSpPr/>
        <p:nvPr/>
      </p:nvGrpSpPr>
      <p:grpSpPr>
        <a:xfrm>
          <a:off x="0" y="0"/>
          <a:ext cx="0" cy="0"/>
          <a:chOff x="0" y="0"/>
          <a:chExt cx="0" cy="0"/>
        </a:xfrm>
      </p:grpSpPr>
      <p:grpSp>
        <p:nvGrpSpPr>
          <p:cNvPr id="2" name="Group 2"/>
          <p:cNvGrpSpPr/>
          <p:nvPr/>
        </p:nvGrpSpPr>
        <p:grpSpPr>
          <a:xfrm>
            <a:off x="577351" y="493768"/>
            <a:ext cx="17216882" cy="9399765"/>
            <a:chOff x="0" y="0"/>
            <a:chExt cx="4534487" cy="2475658"/>
          </a:xfrm>
        </p:grpSpPr>
        <p:sp>
          <p:nvSpPr>
            <p:cNvPr id="3" name="Freeform 3"/>
            <p:cNvSpPr/>
            <p:nvPr/>
          </p:nvSpPr>
          <p:spPr>
            <a:xfrm>
              <a:off x="0" y="0"/>
              <a:ext cx="4534487" cy="2475658"/>
            </a:xfrm>
            <a:custGeom>
              <a:avLst/>
              <a:gdLst/>
              <a:ahLst/>
              <a:cxnLst/>
              <a:rect l="l" t="t" r="r" b="b"/>
              <a:pathLst>
                <a:path w="4534487" h="2475658">
                  <a:moveTo>
                    <a:pt x="21584" y="0"/>
                  </a:moveTo>
                  <a:lnTo>
                    <a:pt x="4512903" y="0"/>
                  </a:lnTo>
                  <a:cubicBezTo>
                    <a:pt x="4524823" y="0"/>
                    <a:pt x="4534487" y="9664"/>
                    <a:pt x="4534487" y="21584"/>
                  </a:cubicBezTo>
                  <a:lnTo>
                    <a:pt x="4534487" y="2454074"/>
                  </a:lnTo>
                  <a:cubicBezTo>
                    <a:pt x="4534487" y="2465995"/>
                    <a:pt x="4524823" y="2475658"/>
                    <a:pt x="4512903" y="2475658"/>
                  </a:cubicBezTo>
                  <a:lnTo>
                    <a:pt x="21584" y="2475658"/>
                  </a:lnTo>
                  <a:cubicBezTo>
                    <a:pt x="9664" y="2475658"/>
                    <a:pt x="0" y="2465995"/>
                    <a:pt x="0" y="2454074"/>
                  </a:cubicBezTo>
                  <a:lnTo>
                    <a:pt x="0" y="21584"/>
                  </a:lnTo>
                  <a:cubicBezTo>
                    <a:pt x="0" y="9664"/>
                    <a:pt x="9664" y="0"/>
                    <a:pt x="21584" y="0"/>
                  </a:cubicBezTo>
                  <a:close/>
                </a:path>
              </a:pathLst>
            </a:custGeom>
            <a:solidFill>
              <a:srgbClr val="ECDEDA"/>
            </a:solidFill>
          </p:spPr>
          <p:txBody>
            <a:bodyPr/>
            <a:lstStyle/>
            <a:p>
              <a:endParaRPr lang="en-GB"/>
            </a:p>
          </p:txBody>
        </p:sp>
        <p:sp>
          <p:nvSpPr>
            <p:cNvPr id="4" name="TextBox 4"/>
            <p:cNvSpPr txBox="1"/>
            <p:nvPr/>
          </p:nvSpPr>
          <p:spPr>
            <a:xfrm>
              <a:off x="0" y="-38100"/>
              <a:ext cx="4534487" cy="2513758"/>
            </a:xfrm>
            <a:prstGeom prst="rect">
              <a:avLst/>
            </a:prstGeom>
          </p:spPr>
          <p:txBody>
            <a:bodyPr lIns="50800" tIns="50800" rIns="50800" bIns="50800" rtlCol="0" anchor="ctr"/>
            <a:lstStyle/>
            <a:p>
              <a:pPr algn="ctr">
                <a:lnSpc>
                  <a:spcPts val="2659"/>
                </a:lnSpc>
                <a:spcBef>
                  <a:spcPct val="0"/>
                </a:spcBef>
              </a:pPr>
              <a:endParaRPr/>
            </a:p>
          </p:txBody>
        </p:sp>
      </p:grpSp>
      <p:sp>
        <p:nvSpPr>
          <p:cNvPr id="5" name="TextBox 5"/>
          <p:cNvSpPr txBox="1"/>
          <p:nvPr/>
        </p:nvSpPr>
        <p:spPr>
          <a:xfrm>
            <a:off x="1028700" y="700617"/>
            <a:ext cx="15958297" cy="12783575"/>
          </a:xfrm>
          <a:prstGeom prst="rect">
            <a:avLst/>
          </a:prstGeom>
        </p:spPr>
        <p:txBody>
          <a:bodyPr lIns="0" tIns="0" rIns="0" bIns="0" rtlCol="0" anchor="t">
            <a:spAutoFit/>
          </a:bodyPr>
          <a:lstStyle/>
          <a:p>
            <a:pPr algn="l">
              <a:lnSpc>
                <a:spcPts val="7000"/>
              </a:lnSpc>
            </a:pPr>
            <a:r>
              <a:rPr lang="en-US" sz="5000" b="1">
                <a:solidFill>
                  <a:srgbClr val="2D2C71"/>
                </a:solidFill>
                <a:latin typeface="Public Sans Bold"/>
                <a:ea typeface="Public Sans Bold"/>
                <a:cs typeface="Public Sans Bold"/>
                <a:sym typeface="Public Sans Bold"/>
              </a:rPr>
              <a:t>Uuringu eesmärk</a:t>
            </a:r>
          </a:p>
          <a:p>
            <a:pPr algn="l">
              <a:lnSpc>
                <a:spcPts val="6951"/>
              </a:lnSpc>
            </a:pPr>
            <a:endParaRPr lang="en-US" sz="5000" b="1">
              <a:solidFill>
                <a:srgbClr val="2D2C71"/>
              </a:solidFill>
              <a:latin typeface="Public Sans Bold"/>
              <a:ea typeface="Public Sans Bold"/>
              <a:cs typeface="Public Sans Bold"/>
              <a:sym typeface="Public Sans Bold"/>
            </a:endParaRPr>
          </a:p>
          <a:p>
            <a:pPr marL="734061" lvl="1" indent="-367031" algn="l">
              <a:lnSpc>
                <a:spcPts val="4760"/>
              </a:lnSpc>
              <a:buFont typeface="Arial"/>
              <a:buChar char="•"/>
            </a:pPr>
            <a:r>
              <a:rPr lang="en-US" sz="3400">
                <a:solidFill>
                  <a:srgbClr val="2D2C71"/>
                </a:solidFill>
                <a:latin typeface="Public Sans"/>
                <a:ea typeface="Public Sans"/>
                <a:cs typeface="Public Sans"/>
                <a:sym typeface="Public Sans"/>
              </a:rPr>
              <a:t>Kaardistada psüühikahäirega inimeste kogemused, ootused ja vajadused seoses sotsiaal- ja tervishoiuteenuste ning eestkoste meetmega, hinnata olemasolevate abimeetmete vastavust sihtrühma vajadustele ning tuvastada peamised kitsaskohad süsteemi toimimises.</a:t>
            </a:r>
          </a:p>
          <a:p>
            <a:pPr algn="l">
              <a:lnSpc>
                <a:spcPts val="4760"/>
              </a:lnSpc>
            </a:pPr>
            <a:endParaRPr lang="en-US" sz="3400">
              <a:solidFill>
                <a:srgbClr val="2D2C71"/>
              </a:solidFill>
              <a:latin typeface="Public Sans"/>
              <a:ea typeface="Public Sans"/>
              <a:cs typeface="Public Sans"/>
              <a:sym typeface="Public Sans"/>
            </a:endParaRPr>
          </a:p>
          <a:p>
            <a:pPr marL="734061" lvl="1" indent="-367031" algn="l">
              <a:lnSpc>
                <a:spcPts val="4760"/>
              </a:lnSpc>
              <a:buFont typeface="Arial"/>
              <a:buChar char="•"/>
            </a:pPr>
            <a:r>
              <a:rPr lang="en-US" sz="3400">
                <a:solidFill>
                  <a:srgbClr val="2D2C71"/>
                </a:solidFill>
                <a:latin typeface="Public Sans"/>
                <a:ea typeface="Public Sans"/>
                <a:cs typeface="Public Sans"/>
                <a:sym typeface="Public Sans"/>
              </a:rPr>
              <a:t>Uuringu läbiv põhimõte on </a:t>
            </a:r>
            <a:r>
              <a:rPr lang="en-US" sz="3400" b="1" u="sng">
                <a:solidFill>
                  <a:srgbClr val="2D2C71"/>
                </a:solidFill>
                <a:latin typeface="Public Sans Bold"/>
                <a:ea typeface="Public Sans Bold"/>
                <a:cs typeface="Public Sans Bold"/>
                <a:sym typeface="Public Sans Bold"/>
              </a:rPr>
              <a:t>inimesekesksus </a:t>
            </a:r>
            <a:r>
              <a:rPr lang="en-US" sz="3400" b="1">
                <a:solidFill>
                  <a:srgbClr val="2D2C71"/>
                </a:solidFill>
                <a:latin typeface="Public Sans Bold"/>
                <a:ea typeface="Public Sans Bold"/>
                <a:cs typeface="Public Sans Bold"/>
                <a:sym typeface="Public Sans Bold"/>
              </a:rPr>
              <a:t>ehk lähtumine eelkõige inimesest ja tema vajadustest, ootustest ja soovidest.</a:t>
            </a:r>
            <a:r>
              <a:rPr lang="en-US" sz="3400">
                <a:solidFill>
                  <a:srgbClr val="2D2C71"/>
                </a:solidFill>
                <a:latin typeface="Public Sans"/>
                <a:ea typeface="Public Sans"/>
                <a:cs typeface="Public Sans"/>
                <a:sym typeface="Public Sans"/>
              </a:rPr>
              <a:t> </a:t>
            </a:r>
          </a:p>
          <a:p>
            <a:pPr algn="l">
              <a:lnSpc>
                <a:spcPts val="4760"/>
              </a:lnSpc>
            </a:pPr>
            <a:endParaRPr lang="en-US" sz="3400">
              <a:solidFill>
                <a:srgbClr val="2D2C71"/>
              </a:solidFill>
              <a:latin typeface="Public Sans"/>
              <a:ea typeface="Public Sans"/>
              <a:cs typeface="Public Sans"/>
              <a:sym typeface="Public Sans"/>
            </a:endParaRPr>
          </a:p>
          <a:p>
            <a:pPr marL="734061" lvl="1" indent="-367031" algn="l">
              <a:lnSpc>
                <a:spcPts val="4760"/>
              </a:lnSpc>
              <a:buFont typeface="Arial"/>
              <a:buChar char="•"/>
            </a:pPr>
            <a:r>
              <a:rPr lang="en-US" sz="3400">
                <a:solidFill>
                  <a:srgbClr val="2D2C71"/>
                </a:solidFill>
                <a:latin typeface="Public Sans"/>
                <a:ea typeface="Public Sans"/>
                <a:cs typeface="Public Sans"/>
                <a:sym typeface="Public Sans"/>
              </a:rPr>
              <a:t>Uuringu raames hinnatakse, kas süsteemi poolt pakutav vastab inimese vajadustele ning tehakse ettepanekud süsteemi parendamiseks/muutmiseks. </a:t>
            </a:r>
          </a:p>
          <a:p>
            <a:pPr algn="l">
              <a:lnSpc>
                <a:spcPts val="11786"/>
              </a:lnSpc>
            </a:pPr>
            <a:r>
              <a:rPr lang="en-US" sz="8419" b="1">
                <a:solidFill>
                  <a:srgbClr val="000000"/>
                </a:solidFill>
                <a:latin typeface="Public Sans Bold"/>
                <a:ea typeface="Public Sans Bold"/>
                <a:cs typeface="Public Sans Bold"/>
                <a:sym typeface="Public Sans Bold"/>
              </a:rPr>
              <a:t> </a:t>
            </a:r>
          </a:p>
          <a:p>
            <a:pPr algn="ctr">
              <a:lnSpc>
                <a:spcPts val="11786"/>
              </a:lnSpc>
            </a:pPr>
            <a:endParaRPr lang="en-US" sz="8419" b="1">
              <a:solidFill>
                <a:srgbClr val="000000"/>
              </a:solidFill>
              <a:latin typeface="Public Sans Bold"/>
              <a:ea typeface="Public Sans Bold"/>
              <a:cs typeface="Public Sans Bold"/>
              <a:sym typeface="Public Sans Bold"/>
            </a:endParaRPr>
          </a:p>
          <a:p>
            <a:pPr algn="ctr">
              <a:lnSpc>
                <a:spcPts val="11786"/>
              </a:lnSpc>
              <a:spcBef>
                <a:spcPct val="0"/>
              </a:spcBef>
            </a:pPr>
            <a:endParaRPr lang="en-US" sz="8419" b="1">
              <a:solidFill>
                <a:srgbClr val="000000"/>
              </a:solidFill>
              <a:latin typeface="Public Sans Bold"/>
              <a:ea typeface="Public Sans Bold"/>
              <a:cs typeface="Public Sans Bold"/>
              <a:sym typeface="Public Sans Bold"/>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78C8F0"/>
        </a:solidFill>
        <a:effectLst/>
      </p:bgPr>
    </p:bg>
    <p:spTree>
      <p:nvGrpSpPr>
        <p:cNvPr id="1" name=""/>
        <p:cNvGrpSpPr/>
        <p:nvPr/>
      </p:nvGrpSpPr>
      <p:grpSpPr>
        <a:xfrm>
          <a:off x="0" y="0"/>
          <a:ext cx="0" cy="0"/>
          <a:chOff x="0" y="0"/>
          <a:chExt cx="0" cy="0"/>
        </a:xfrm>
      </p:grpSpPr>
      <p:grpSp>
        <p:nvGrpSpPr>
          <p:cNvPr id="2" name="Group 2"/>
          <p:cNvGrpSpPr/>
          <p:nvPr/>
        </p:nvGrpSpPr>
        <p:grpSpPr>
          <a:xfrm>
            <a:off x="1028700" y="722814"/>
            <a:ext cx="16230600" cy="9236420"/>
            <a:chOff x="0" y="0"/>
            <a:chExt cx="4274726" cy="2432637"/>
          </a:xfrm>
        </p:grpSpPr>
        <p:sp>
          <p:nvSpPr>
            <p:cNvPr id="3" name="Freeform 3"/>
            <p:cNvSpPr/>
            <p:nvPr/>
          </p:nvSpPr>
          <p:spPr>
            <a:xfrm>
              <a:off x="0" y="0"/>
              <a:ext cx="4274726" cy="2432637"/>
            </a:xfrm>
            <a:custGeom>
              <a:avLst/>
              <a:gdLst/>
              <a:ahLst/>
              <a:cxnLst/>
              <a:rect l="l" t="t" r="r" b="b"/>
              <a:pathLst>
                <a:path w="4274726" h="2432637">
                  <a:moveTo>
                    <a:pt x="22896" y="0"/>
                  </a:moveTo>
                  <a:lnTo>
                    <a:pt x="4251830" y="0"/>
                  </a:lnTo>
                  <a:cubicBezTo>
                    <a:pt x="4264475" y="0"/>
                    <a:pt x="4274726" y="10251"/>
                    <a:pt x="4274726" y="22896"/>
                  </a:cubicBezTo>
                  <a:lnTo>
                    <a:pt x="4274726" y="2409741"/>
                  </a:lnTo>
                  <a:cubicBezTo>
                    <a:pt x="4274726" y="2415814"/>
                    <a:pt x="4272314" y="2421637"/>
                    <a:pt x="4268020" y="2425931"/>
                  </a:cubicBezTo>
                  <a:cubicBezTo>
                    <a:pt x="4263726" y="2430225"/>
                    <a:pt x="4257903" y="2432637"/>
                    <a:pt x="4251830" y="2432637"/>
                  </a:cubicBezTo>
                  <a:lnTo>
                    <a:pt x="22896" y="2432637"/>
                  </a:lnTo>
                  <a:cubicBezTo>
                    <a:pt x="16823" y="2432637"/>
                    <a:pt x="11000" y="2430225"/>
                    <a:pt x="6706" y="2425931"/>
                  </a:cubicBezTo>
                  <a:cubicBezTo>
                    <a:pt x="2412" y="2421637"/>
                    <a:pt x="0" y="2415814"/>
                    <a:pt x="0" y="2409741"/>
                  </a:cubicBezTo>
                  <a:lnTo>
                    <a:pt x="0" y="22896"/>
                  </a:lnTo>
                  <a:cubicBezTo>
                    <a:pt x="0" y="16823"/>
                    <a:pt x="2412" y="11000"/>
                    <a:pt x="6706" y="6706"/>
                  </a:cubicBezTo>
                  <a:cubicBezTo>
                    <a:pt x="11000" y="2412"/>
                    <a:pt x="16823" y="0"/>
                    <a:pt x="22896" y="0"/>
                  </a:cubicBezTo>
                  <a:close/>
                </a:path>
              </a:pathLst>
            </a:custGeom>
            <a:solidFill>
              <a:srgbClr val="ECDEDA"/>
            </a:solidFill>
          </p:spPr>
          <p:txBody>
            <a:bodyPr/>
            <a:lstStyle/>
            <a:p>
              <a:endParaRPr lang="en-GB"/>
            </a:p>
          </p:txBody>
        </p:sp>
        <p:sp>
          <p:nvSpPr>
            <p:cNvPr id="4" name="TextBox 4"/>
            <p:cNvSpPr txBox="1"/>
            <p:nvPr/>
          </p:nvSpPr>
          <p:spPr>
            <a:xfrm>
              <a:off x="0" y="-38100"/>
              <a:ext cx="4274726" cy="2470737"/>
            </a:xfrm>
            <a:prstGeom prst="rect">
              <a:avLst/>
            </a:prstGeom>
          </p:spPr>
          <p:txBody>
            <a:bodyPr lIns="50800" tIns="50800" rIns="50800" bIns="50800" rtlCol="0" anchor="ctr"/>
            <a:lstStyle/>
            <a:p>
              <a:pPr algn="ctr">
                <a:lnSpc>
                  <a:spcPts val="2659"/>
                </a:lnSpc>
                <a:spcBef>
                  <a:spcPct val="0"/>
                </a:spcBef>
              </a:pPr>
              <a:endParaRPr/>
            </a:p>
          </p:txBody>
        </p:sp>
      </p:grpSp>
      <p:sp>
        <p:nvSpPr>
          <p:cNvPr id="5" name="TextBox 5"/>
          <p:cNvSpPr txBox="1"/>
          <p:nvPr/>
        </p:nvSpPr>
        <p:spPr>
          <a:xfrm>
            <a:off x="1639059" y="923925"/>
            <a:ext cx="14789669" cy="14483696"/>
          </a:xfrm>
          <a:prstGeom prst="rect">
            <a:avLst/>
          </a:prstGeom>
        </p:spPr>
        <p:txBody>
          <a:bodyPr lIns="0" tIns="0" rIns="0" bIns="0" rtlCol="0" anchor="t">
            <a:spAutoFit/>
          </a:bodyPr>
          <a:lstStyle/>
          <a:p>
            <a:pPr algn="l">
              <a:lnSpc>
                <a:spcPts val="7000"/>
              </a:lnSpc>
            </a:pPr>
            <a:r>
              <a:rPr lang="en-US" sz="5000" b="1">
                <a:solidFill>
                  <a:srgbClr val="2D2C71"/>
                </a:solidFill>
                <a:latin typeface="Public Sans Bold"/>
                <a:ea typeface="Public Sans Bold"/>
                <a:cs typeface="Public Sans Bold"/>
                <a:sym typeface="Public Sans Bold"/>
              </a:rPr>
              <a:t>Uuringu läbiviimine, metoodika</a:t>
            </a:r>
          </a:p>
          <a:p>
            <a:pPr algn="l">
              <a:lnSpc>
                <a:spcPts val="4403"/>
              </a:lnSpc>
            </a:pPr>
            <a:endParaRPr lang="en-US" sz="5000" b="1">
              <a:solidFill>
                <a:srgbClr val="2D2C71"/>
              </a:solidFill>
              <a:latin typeface="Public Sans Bold"/>
              <a:ea typeface="Public Sans Bold"/>
              <a:cs typeface="Public Sans Bold"/>
              <a:sym typeface="Public Sans Bold"/>
            </a:endParaRPr>
          </a:p>
          <a:p>
            <a:pPr marL="755651" lvl="1" indent="-377825" algn="l">
              <a:lnSpc>
                <a:spcPts val="4515"/>
              </a:lnSpc>
              <a:buFont typeface="Arial"/>
              <a:buChar char="•"/>
            </a:pPr>
            <a:r>
              <a:rPr lang="en-US" sz="3500">
                <a:solidFill>
                  <a:srgbClr val="2D2C71"/>
                </a:solidFill>
                <a:latin typeface="Public Sans"/>
                <a:ea typeface="Public Sans"/>
                <a:cs typeface="Public Sans"/>
                <a:sym typeface="Public Sans"/>
              </a:rPr>
              <a:t>Intervjuud</a:t>
            </a:r>
          </a:p>
          <a:p>
            <a:pPr algn="l">
              <a:lnSpc>
                <a:spcPts val="4515"/>
              </a:lnSpc>
            </a:pPr>
            <a:endParaRPr lang="en-US" sz="3500">
              <a:solidFill>
                <a:srgbClr val="2D2C71"/>
              </a:solidFill>
              <a:latin typeface="Public Sans"/>
              <a:ea typeface="Public Sans"/>
              <a:cs typeface="Public Sans"/>
              <a:sym typeface="Public Sans"/>
            </a:endParaRPr>
          </a:p>
          <a:p>
            <a:pPr marL="755651" lvl="1" indent="-377825" algn="l">
              <a:lnSpc>
                <a:spcPts val="4515"/>
              </a:lnSpc>
              <a:buFont typeface="Arial"/>
              <a:buChar char="•"/>
            </a:pPr>
            <a:r>
              <a:rPr lang="en-US" sz="3500">
                <a:solidFill>
                  <a:srgbClr val="2D2C71"/>
                </a:solidFill>
                <a:latin typeface="Public Sans"/>
                <a:ea typeface="Public Sans"/>
                <a:cs typeface="Public Sans"/>
                <a:sym typeface="Public Sans"/>
              </a:rPr>
              <a:t>Osalesid Tallinna linnas elavad täisealised psüühikahäirega inimesed, eestkostetavad, lähedased, eestkostjad ning sotsiaaltöötajad.</a:t>
            </a:r>
          </a:p>
          <a:p>
            <a:pPr algn="l">
              <a:lnSpc>
                <a:spcPts val="4515"/>
              </a:lnSpc>
            </a:pPr>
            <a:endParaRPr lang="en-US" sz="3500">
              <a:solidFill>
                <a:srgbClr val="2D2C71"/>
              </a:solidFill>
              <a:latin typeface="Public Sans"/>
              <a:ea typeface="Public Sans"/>
              <a:cs typeface="Public Sans"/>
              <a:sym typeface="Public Sans"/>
            </a:endParaRPr>
          </a:p>
          <a:p>
            <a:pPr marL="755651" lvl="1" indent="-377825" algn="l">
              <a:lnSpc>
                <a:spcPts val="4515"/>
              </a:lnSpc>
              <a:buFont typeface="Arial"/>
              <a:buChar char="•"/>
            </a:pPr>
            <a:r>
              <a:rPr lang="en-US" sz="3500">
                <a:solidFill>
                  <a:srgbClr val="2D2C71"/>
                </a:solidFill>
                <a:latin typeface="Public Sans"/>
                <a:ea typeface="Public Sans"/>
                <a:cs typeface="Public Sans"/>
                <a:sym typeface="Public Sans"/>
              </a:rPr>
              <a:t>32 psüühilise erivajadusega inimest  (individuaal- kui ka grupiintervjuud)</a:t>
            </a:r>
          </a:p>
          <a:p>
            <a:pPr marL="755651" lvl="1" indent="-377825" algn="l">
              <a:lnSpc>
                <a:spcPts val="4515"/>
              </a:lnSpc>
              <a:buFont typeface="Arial"/>
              <a:buChar char="•"/>
            </a:pPr>
            <a:r>
              <a:rPr lang="en-US" sz="3500">
                <a:solidFill>
                  <a:srgbClr val="2D2C71"/>
                </a:solidFill>
                <a:latin typeface="Public Sans"/>
                <a:ea typeface="Public Sans"/>
                <a:cs typeface="Public Sans"/>
                <a:sym typeface="Public Sans"/>
              </a:rPr>
              <a:t>10 osalejat (eestkostjad, lähedased, linnaosavalitsuse töötajad)</a:t>
            </a:r>
          </a:p>
          <a:p>
            <a:pPr algn="l">
              <a:lnSpc>
                <a:spcPts val="4515"/>
              </a:lnSpc>
            </a:pPr>
            <a:endParaRPr lang="en-US" sz="3500">
              <a:solidFill>
                <a:srgbClr val="2D2C71"/>
              </a:solidFill>
              <a:latin typeface="Public Sans"/>
              <a:ea typeface="Public Sans"/>
              <a:cs typeface="Public Sans"/>
              <a:sym typeface="Public Sans"/>
            </a:endParaRPr>
          </a:p>
          <a:p>
            <a:pPr marL="755651" lvl="1" indent="-377825" algn="l">
              <a:lnSpc>
                <a:spcPts val="4515"/>
              </a:lnSpc>
              <a:buFont typeface="Arial"/>
              <a:buChar char="•"/>
            </a:pPr>
            <a:r>
              <a:rPr lang="en-US" sz="3500">
                <a:solidFill>
                  <a:srgbClr val="2D2C71"/>
                </a:solidFill>
                <a:latin typeface="Public Sans"/>
                <a:ea typeface="Public Sans"/>
                <a:cs typeface="Public Sans"/>
                <a:sym typeface="Public Sans"/>
              </a:rPr>
              <a:t>Valim koosnes kodus elavatest inimestest, eestkostel olevatest inimestest, teenustel olevatest inimestest (toetavad kui ka ööpäevaringsed)</a:t>
            </a:r>
          </a:p>
          <a:p>
            <a:pPr algn="l">
              <a:lnSpc>
                <a:spcPts val="4123"/>
              </a:lnSpc>
            </a:pPr>
            <a:endParaRPr lang="en-US" sz="3500">
              <a:solidFill>
                <a:srgbClr val="2D2C71"/>
              </a:solidFill>
              <a:latin typeface="Public Sans"/>
              <a:ea typeface="Public Sans"/>
              <a:cs typeface="Public Sans"/>
              <a:sym typeface="Public Sans"/>
            </a:endParaRPr>
          </a:p>
          <a:p>
            <a:pPr algn="l">
              <a:lnSpc>
                <a:spcPts val="4403"/>
              </a:lnSpc>
            </a:pPr>
            <a:endParaRPr lang="en-US" sz="3500">
              <a:solidFill>
                <a:srgbClr val="2D2C71"/>
              </a:solidFill>
              <a:latin typeface="Public Sans"/>
              <a:ea typeface="Public Sans"/>
              <a:cs typeface="Public Sans"/>
              <a:sym typeface="Public Sans"/>
            </a:endParaRPr>
          </a:p>
          <a:p>
            <a:pPr algn="ctr">
              <a:lnSpc>
                <a:spcPts val="4403"/>
              </a:lnSpc>
            </a:pPr>
            <a:endParaRPr lang="en-US" sz="3500">
              <a:solidFill>
                <a:srgbClr val="2D2C71"/>
              </a:solidFill>
              <a:latin typeface="Public Sans"/>
              <a:ea typeface="Public Sans"/>
              <a:cs typeface="Public Sans"/>
              <a:sym typeface="Public Sans"/>
            </a:endParaRPr>
          </a:p>
          <a:p>
            <a:pPr algn="l">
              <a:lnSpc>
                <a:spcPts val="4403"/>
              </a:lnSpc>
            </a:pPr>
            <a:endParaRPr lang="en-US" sz="3500">
              <a:solidFill>
                <a:srgbClr val="2D2C71"/>
              </a:solidFill>
              <a:latin typeface="Public Sans"/>
              <a:ea typeface="Public Sans"/>
              <a:cs typeface="Public Sans"/>
              <a:sym typeface="Public Sans"/>
            </a:endParaRPr>
          </a:p>
          <a:p>
            <a:pPr algn="l">
              <a:lnSpc>
                <a:spcPts val="4763"/>
              </a:lnSpc>
            </a:pPr>
            <a:endParaRPr lang="en-US" sz="3500">
              <a:solidFill>
                <a:srgbClr val="2D2C71"/>
              </a:solidFill>
              <a:latin typeface="Public Sans"/>
              <a:ea typeface="Public Sans"/>
              <a:cs typeface="Public Sans"/>
              <a:sym typeface="Public Sans"/>
            </a:endParaRPr>
          </a:p>
          <a:p>
            <a:pPr algn="l">
              <a:lnSpc>
                <a:spcPts val="5364"/>
              </a:lnSpc>
            </a:pPr>
            <a:endParaRPr lang="en-US" sz="3500">
              <a:solidFill>
                <a:srgbClr val="2D2C71"/>
              </a:solidFill>
              <a:latin typeface="Public Sans"/>
              <a:ea typeface="Public Sans"/>
              <a:cs typeface="Public Sans"/>
              <a:sym typeface="Public Sans"/>
            </a:endParaRPr>
          </a:p>
          <a:p>
            <a:pPr algn="l">
              <a:lnSpc>
                <a:spcPts val="5364"/>
              </a:lnSpc>
            </a:pPr>
            <a:r>
              <a:rPr lang="en-US" sz="3831" b="1">
                <a:solidFill>
                  <a:srgbClr val="2D2C71"/>
                </a:solidFill>
                <a:latin typeface="Public Sans Bold"/>
                <a:ea typeface="Public Sans Bold"/>
                <a:cs typeface="Public Sans Bold"/>
                <a:sym typeface="Public Sans Bold"/>
              </a:rPr>
              <a:t> </a:t>
            </a:r>
          </a:p>
          <a:p>
            <a:pPr algn="l">
              <a:lnSpc>
                <a:spcPts val="3922"/>
              </a:lnSpc>
              <a:spcBef>
                <a:spcPct val="0"/>
              </a:spcBef>
            </a:pPr>
            <a:endParaRPr lang="en-US" sz="3831" b="1">
              <a:solidFill>
                <a:srgbClr val="2D2C71"/>
              </a:solidFill>
              <a:latin typeface="Public Sans Bold"/>
              <a:ea typeface="Public Sans Bold"/>
              <a:cs typeface="Public Sans Bold"/>
              <a:sym typeface="Public Sans Bold"/>
            </a:endParaRPr>
          </a:p>
          <a:p>
            <a:pPr algn="l">
              <a:lnSpc>
                <a:spcPts val="3922"/>
              </a:lnSpc>
              <a:spcBef>
                <a:spcPct val="0"/>
              </a:spcBef>
            </a:pPr>
            <a:endParaRPr lang="en-US" sz="3831" b="1">
              <a:solidFill>
                <a:srgbClr val="2D2C71"/>
              </a:solidFill>
              <a:latin typeface="Public Sans Bold"/>
              <a:ea typeface="Public Sans Bold"/>
              <a:cs typeface="Public Sans Bold"/>
              <a:sym typeface="Public Sans Bold"/>
            </a:endParaRPr>
          </a:p>
          <a:p>
            <a:pPr algn="l">
              <a:lnSpc>
                <a:spcPts val="3922"/>
              </a:lnSpc>
              <a:spcBef>
                <a:spcPct val="0"/>
              </a:spcBef>
            </a:pPr>
            <a:endParaRPr lang="en-US" sz="3831" b="1">
              <a:solidFill>
                <a:srgbClr val="2D2C71"/>
              </a:solidFill>
              <a:latin typeface="Public Sans Bold"/>
              <a:ea typeface="Public Sans Bold"/>
              <a:cs typeface="Public Sans Bold"/>
              <a:sym typeface="Public Sans Bold"/>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78C8F0"/>
        </a:solidFill>
        <a:effectLst/>
      </p:bgPr>
    </p:bg>
    <p:spTree>
      <p:nvGrpSpPr>
        <p:cNvPr id="1" name=""/>
        <p:cNvGrpSpPr/>
        <p:nvPr/>
      </p:nvGrpSpPr>
      <p:grpSpPr>
        <a:xfrm>
          <a:off x="0" y="0"/>
          <a:ext cx="0" cy="0"/>
          <a:chOff x="0" y="0"/>
          <a:chExt cx="0" cy="0"/>
        </a:xfrm>
      </p:grpSpPr>
      <p:grpSp>
        <p:nvGrpSpPr>
          <p:cNvPr id="2" name="Group 2"/>
          <p:cNvGrpSpPr/>
          <p:nvPr/>
        </p:nvGrpSpPr>
        <p:grpSpPr>
          <a:xfrm>
            <a:off x="1028700" y="722814"/>
            <a:ext cx="16230600" cy="9236420"/>
            <a:chOff x="0" y="0"/>
            <a:chExt cx="4274726" cy="2432637"/>
          </a:xfrm>
        </p:grpSpPr>
        <p:sp>
          <p:nvSpPr>
            <p:cNvPr id="3" name="Freeform 3"/>
            <p:cNvSpPr/>
            <p:nvPr/>
          </p:nvSpPr>
          <p:spPr>
            <a:xfrm>
              <a:off x="0" y="0"/>
              <a:ext cx="4274726" cy="2432637"/>
            </a:xfrm>
            <a:custGeom>
              <a:avLst/>
              <a:gdLst/>
              <a:ahLst/>
              <a:cxnLst/>
              <a:rect l="l" t="t" r="r" b="b"/>
              <a:pathLst>
                <a:path w="4274726" h="2432637">
                  <a:moveTo>
                    <a:pt x="22896" y="0"/>
                  </a:moveTo>
                  <a:lnTo>
                    <a:pt x="4251830" y="0"/>
                  </a:lnTo>
                  <a:cubicBezTo>
                    <a:pt x="4264475" y="0"/>
                    <a:pt x="4274726" y="10251"/>
                    <a:pt x="4274726" y="22896"/>
                  </a:cubicBezTo>
                  <a:lnTo>
                    <a:pt x="4274726" y="2409741"/>
                  </a:lnTo>
                  <a:cubicBezTo>
                    <a:pt x="4274726" y="2415814"/>
                    <a:pt x="4272314" y="2421637"/>
                    <a:pt x="4268020" y="2425931"/>
                  </a:cubicBezTo>
                  <a:cubicBezTo>
                    <a:pt x="4263726" y="2430225"/>
                    <a:pt x="4257903" y="2432637"/>
                    <a:pt x="4251830" y="2432637"/>
                  </a:cubicBezTo>
                  <a:lnTo>
                    <a:pt x="22896" y="2432637"/>
                  </a:lnTo>
                  <a:cubicBezTo>
                    <a:pt x="16823" y="2432637"/>
                    <a:pt x="11000" y="2430225"/>
                    <a:pt x="6706" y="2425931"/>
                  </a:cubicBezTo>
                  <a:cubicBezTo>
                    <a:pt x="2412" y="2421637"/>
                    <a:pt x="0" y="2415814"/>
                    <a:pt x="0" y="2409741"/>
                  </a:cubicBezTo>
                  <a:lnTo>
                    <a:pt x="0" y="22896"/>
                  </a:lnTo>
                  <a:cubicBezTo>
                    <a:pt x="0" y="16823"/>
                    <a:pt x="2412" y="11000"/>
                    <a:pt x="6706" y="6706"/>
                  </a:cubicBezTo>
                  <a:cubicBezTo>
                    <a:pt x="11000" y="2412"/>
                    <a:pt x="16823" y="0"/>
                    <a:pt x="22896" y="0"/>
                  </a:cubicBezTo>
                  <a:close/>
                </a:path>
              </a:pathLst>
            </a:custGeom>
            <a:solidFill>
              <a:srgbClr val="ECDEDA"/>
            </a:solidFill>
          </p:spPr>
          <p:txBody>
            <a:bodyPr/>
            <a:lstStyle/>
            <a:p>
              <a:endParaRPr lang="en-GB"/>
            </a:p>
          </p:txBody>
        </p:sp>
        <p:sp>
          <p:nvSpPr>
            <p:cNvPr id="4" name="TextBox 4"/>
            <p:cNvSpPr txBox="1"/>
            <p:nvPr/>
          </p:nvSpPr>
          <p:spPr>
            <a:xfrm>
              <a:off x="0" y="-38100"/>
              <a:ext cx="4274726" cy="2470737"/>
            </a:xfrm>
            <a:prstGeom prst="rect">
              <a:avLst/>
            </a:prstGeom>
          </p:spPr>
          <p:txBody>
            <a:bodyPr lIns="50800" tIns="50800" rIns="50800" bIns="50800" rtlCol="0" anchor="ctr"/>
            <a:lstStyle/>
            <a:p>
              <a:pPr algn="ctr">
                <a:lnSpc>
                  <a:spcPts val="2659"/>
                </a:lnSpc>
                <a:spcBef>
                  <a:spcPct val="0"/>
                </a:spcBef>
              </a:pPr>
              <a:endParaRPr/>
            </a:p>
          </p:txBody>
        </p:sp>
      </p:grpSp>
      <p:sp>
        <p:nvSpPr>
          <p:cNvPr id="5" name="TextBox 5"/>
          <p:cNvSpPr txBox="1"/>
          <p:nvPr/>
        </p:nvSpPr>
        <p:spPr>
          <a:xfrm>
            <a:off x="1639059" y="923925"/>
            <a:ext cx="14789669" cy="14226521"/>
          </a:xfrm>
          <a:prstGeom prst="rect">
            <a:avLst/>
          </a:prstGeom>
        </p:spPr>
        <p:txBody>
          <a:bodyPr lIns="0" tIns="0" rIns="0" bIns="0" rtlCol="0" anchor="t">
            <a:spAutoFit/>
          </a:bodyPr>
          <a:lstStyle/>
          <a:p>
            <a:pPr algn="l">
              <a:lnSpc>
                <a:spcPts val="7000"/>
              </a:lnSpc>
            </a:pPr>
            <a:r>
              <a:rPr lang="en-US" sz="5000" b="1">
                <a:solidFill>
                  <a:srgbClr val="2D2C71"/>
                </a:solidFill>
                <a:latin typeface="Public Sans Bold"/>
                <a:ea typeface="Public Sans Bold"/>
                <a:cs typeface="Public Sans Bold"/>
                <a:sym typeface="Public Sans Bold"/>
              </a:rPr>
              <a:t>Mida lubavad seadused, kohaliku omavalitsuse määrused? </a:t>
            </a:r>
          </a:p>
          <a:p>
            <a:pPr algn="l">
              <a:lnSpc>
                <a:spcPts val="4403"/>
              </a:lnSpc>
            </a:pPr>
            <a:endParaRPr lang="en-US" sz="5000" b="1">
              <a:solidFill>
                <a:srgbClr val="2D2C71"/>
              </a:solidFill>
              <a:latin typeface="Public Sans Bold"/>
              <a:ea typeface="Public Sans Bold"/>
              <a:cs typeface="Public Sans Bold"/>
              <a:sym typeface="Public Sans Bold"/>
            </a:endParaRPr>
          </a:p>
          <a:p>
            <a:pPr marL="755651" lvl="1" indent="-377825" algn="l">
              <a:lnSpc>
                <a:spcPts val="4515"/>
              </a:lnSpc>
              <a:buFont typeface="Arial"/>
              <a:buChar char="•"/>
            </a:pPr>
            <a:r>
              <a:rPr lang="en-US" sz="3500">
                <a:solidFill>
                  <a:srgbClr val="2D2C71"/>
                </a:solidFill>
                <a:latin typeface="Public Sans"/>
                <a:ea typeface="Public Sans"/>
                <a:cs typeface="Public Sans"/>
                <a:sym typeface="Public Sans"/>
              </a:rPr>
              <a:t>Kohalikul omavalitsusel 13 kohustusliku teenust tulenevalt seadusest.</a:t>
            </a:r>
          </a:p>
          <a:p>
            <a:pPr marL="755651" lvl="1" indent="-377825" algn="l">
              <a:lnSpc>
                <a:spcPts val="4515"/>
              </a:lnSpc>
              <a:buFont typeface="Arial"/>
              <a:buChar char="•"/>
            </a:pPr>
            <a:r>
              <a:rPr lang="en-US" sz="3500">
                <a:solidFill>
                  <a:srgbClr val="2D2C71"/>
                </a:solidFill>
                <a:latin typeface="Public Sans"/>
                <a:ea typeface="Public Sans"/>
                <a:cs typeface="Public Sans"/>
                <a:sym typeface="Public Sans"/>
              </a:rPr>
              <a:t>Tallinna linn pakub 21 erinevat teenust (kohustuslikud teenused seal sees)</a:t>
            </a:r>
          </a:p>
          <a:p>
            <a:pPr algn="l">
              <a:lnSpc>
                <a:spcPts val="4515"/>
              </a:lnSpc>
            </a:pPr>
            <a:endParaRPr lang="en-US" sz="3500">
              <a:solidFill>
                <a:srgbClr val="2D2C71"/>
              </a:solidFill>
              <a:latin typeface="Public Sans"/>
              <a:ea typeface="Public Sans"/>
              <a:cs typeface="Public Sans"/>
              <a:sym typeface="Public Sans"/>
            </a:endParaRPr>
          </a:p>
          <a:p>
            <a:pPr marL="755651" lvl="1" indent="-377825" algn="l">
              <a:lnSpc>
                <a:spcPts val="4515"/>
              </a:lnSpc>
              <a:buFont typeface="Arial"/>
              <a:buChar char="•"/>
            </a:pPr>
            <a:r>
              <a:rPr lang="en-US" sz="3500" b="1" u="sng">
                <a:solidFill>
                  <a:srgbClr val="2D2C71"/>
                </a:solidFill>
                <a:latin typeface="Public Sans Bold"/>
                <a:ea typeface="Public Sans Bold"/>
                <a:cs typeface="Public Sans Bold"/>
                <a:sym typeface="Public Sans Bold"/>
              </a:rPr>
              <a:t>Põhjendatud vajaduse korral korraldatakse inimesele muud teenust, mis toetab inimese ja tema pere arengut ja toimetulekut. Teenuste pakkumine toimub juhtumipõhiselt.</a:t>
            </a:r>
            <a:r>
              <a:rPr lang="en-US" sz="3500">
                <a:solidFill>
                  <a:srgbClr val="2D2C71"/>
                </a:solidFill>
                <a:latin typeface="Public Sans"/>
                <a:ea typeface="Public Sans"/>
                <a:cs typeface="Public Sans"/>
                <a:sym typeface="Public Sans"/>
              </a:rPr>
              <a:t> </a:t>
            </a:r>
          </a:p>
          <a:p>
            <a:pPr algn="l">
              <a:lnSpc>
                <a:spcPts val="4515"/>
              </a:lnSpc>
            </a:pPr>
            <a:endParaRPr lang="en-US" sz="3500">
              <a:solidFill>
                <a:srgbClr val="2D2C71"/>
              </a:solidFill>
              <a:latin typeface="Public Sans"/>
              <a:ea typeface="Public Sans"/>
              <a:cs typeface="Public Sans"/>
              <a:sym typeface="Public Sans"/>
            </a:endParaRPr>
          </a:p>
          <a:p>
            <a:pPr algn="l">
              <a:lnSpc>
                <a:spcPts val="4515"/>
              </a:lnSpc>
            </a:pPr>
            <a:endParaRPr lang="en-US" sz="3500">
              <a:solidFill>
                <a:srgbClr val="2D2C71"/>
              </a:solidFill>
              <a:latin typeface="Public Sans"/>
              <a:ea typeface="Public Sans"/>
              <a:cs typeface="Public Sans"/>
              <a:sym typeface="Public Sans"/>
            </a:endParaRPr>
          </a:p>
          <a:p>
            <a:pPr algn="l">
              <a:lnSpc>
                <a:spcPts val="4515"/>
              </a:lnSpc>
            </a:pPr>
            <a:endParaRPr lang="en-US" sz="3500">
              <a:solidFill>
                <a:srgbClr val="2D2C71"/>
              </a:solidFill>
              <a:latin typeface="Public Sans"/>
              <a:ea typeface="Public Sans"/>
              <a:cs typeface="Public Sans"/>
              <a:sym typeface="Public Sans"/>
            </a:endParaRPr>
          </a:p>
          <a:p>
            <a:pPr algn="l">
              <a:lnSpc>
                <a:spcPts val="4123"/>
              </a:lnSpc>
            </a:pPr>
            <a:endParaRPr lang="en-US" sz="3500">
              <a:solidFill>
                <a:srgbClr val="2D2C71"/>
              </a:solidFill>
              <a:latin typeface="Public Sans"/>
              <a:ea typeface="Public Sans"/>
              <a:cs typeface="Public Sans"/>
              <a:sym typeface="Public Sans"/>
            </a:endParaRPr>
          </a:p>
          <a:p>
            <a:pPr algn="l">
              <a:lnSpc>
                <a:spcPts val="4403"/>
              </a:lnSpc>
            </a:pPr>
            <a:endParaRPr lang="en-US" sz="3500">
              <a:solidFill>
                <a:srgbClr val="2D2C71"/>
              </a:solidFill>
              <a:latin typeface="Public Sans"/>
              <a:ea typeface="Public Sans"/>
              <a:cs typeface="Public Sans"/>
              <a:sym typeface="Public Sans"/>
            </a:endParaRPr>
          </a:p>
          <a:p>
            <a:pPr algn="ctr">
              <a:lnSpc>
                <a:spcPts val="4403"/>
              </a:lnSpc>
            </a:pPr>
            <a:endParaRPr lang="en-US" sz="3500">
              <a:solidFill>
                <a:srgbClr val="2D2C71"/>
              </a:solidFill>
              <a:latin typeface="Public Sans"/>
              <a:ea typeface="Public Sans"/>
              <a:cs typeface="Public Sans"/>
              <a:sym typeface="Public Sans"/>
            </a:endParaRPr>
          </a:p>
          <a:p>
            <a:pPr algn="l">
              <a:lnSpc>
                <a:spcPts val="4403"/>
              </a:lnSpc>
            </a:pPr>
            <a:endParaRPr lang="en-US" sz="3500">
              <a:solidFill>
                <a:srgbClr val="2D2C71"/>
              </a:solidFill>
              <a:latin typeface="Public Sans"/>
              <a:ea typeface="Public Sans"/>
              <a:cs typeface="Public Sans"/>
              <a:sym typeface="Public Sans"/>
            </a:endParaRPr>
          </a:p>
          <a:p>
            <a:pPr algn="l">
              <a:lnSpc>
                <a:spcPts val="4763"/>
              </a:lnSpc>
            </a:pPr>
            <a:endParaRPr lang="en-US" sz="3500">
              <a:solidFill>
                <a:srgbClr val="2D2C71"/>
              </a:solidFill>
              <a:latin typeface="Public Sans"/>
              <a:ea typeface="Public Sans"/>
              <a:cs typeface="Public Sans"/>
              <a:sym typeface="Public Sans"/>
            </a:endParaRPr>
          </a:p>
          <a:p>
            <a:pPr algn="l">
              <a:lnSpc>
                <a:spcPts val="5364"/>
              </a:lnSpc>
            </a:pPr>
            <a:endParaRPr lang="en-US" sz="3500">
              <a:solidFill>
                <a:srgbClr val="2D2C71"/>
              </a:solidFill>
              <a:latin typeface="Public Sans"/>
              <a:ea typeface="Public Sans"/>
              <a:cs typeface="Public Sans"/>
              <a:sym typeface="Public Sans"/>
            </a:endParaRPr>
          </a:p>
          <a:p>
            <a:pPr algn="l">
              <a:lnSpc>
                <a:spcPts val="5364"/>
              </a:lnSpc>
            </a:pPr>
            <a:r>
              <a:rPr lang="en-US" sz="3831" b="1">
                <a:solidFill>
                  <a:srgbClr val="2D2C71"/>
                </a:solidFill>
                <a:latin typeface="Public Sans Bold"/>
                <a:ea typeface="Public Sans Bold"/>
                <a:cs typeface="Public Sans Bold"/>
                <a:sym typeface="Public Sans Bold"/>
              </a:rPr>
              <a:t> </a:t>
            </a:r>
          </a:p>
          <a:p>
            <a:pPr algn="l">
              <a:lnSpc>
                <a:spcPts val="3922"/>
              </a:lnSpc>
              <a:spcBef>
                <a:spcPct val="0"/>
              </a:spcBef>
            </a:pPr>
            <a:endParaRPr lang="en-US" sz="3831" b="1">
              <a:solidFill>
                <a:srgbClr val="2D2C71"/>
              </a:solidFill>
              <a:latin typeface="Public Sans Bold"/>
              <a:ea typeface="Public Sans Bold"/>
              <a:cs typeface="Public Sans Bold"/>
              <a:sym typeface="Public Sans Bold"/>
            </a:endParaRPr>
          </a:p>
          <a:p>
            <a:pPr algn="l">
              <a:lnSpc>
                <a:spcPts val="3922"/>
              </a:lnSpc>
              <a:spcBef>
                <a:spcPct val="0"/>
              </a:spcBef>
            </a:pPr>
            <a:endParaRPr lang="en-US" sz="3831" b="1">
              <a:solidFill>
                <a:srgbClr val="2D2C71"/>
              </a:solidFill>
              <a:latin typeface="Public Sans Bold"/>
              <a:ea typeface="Public Sans Bold"/>
              <a:cs typeface="Public Sans Bold"/>
              <a:sym typeface="Public Sans Bold"/>
            </a:endParaRPr>
          </a:p>
          <a:p>
            <a:pPr algn="l">
              <a:lnSpc>
                <a:spcPts val="3922"/>
              </a:lnSpc>
              <a:spcBef>
                <a:spcPct val="0"/>
              </a:spcBef>
            </a:pPr>
            <a:endParaRPr lang="en-US" sz="3831" b="1">
              <a:solidFill>
                <a:srgbClr val="2D2C71"/>
              </a:solidFill>
              <a:latin typeface="Public Sans Bold"/>
              <a:ea typeface="Public Sans Bold"/>
              <a:cs typeface="Public Sans Bold"/>
              <a:sym typeface="Public Sans Bold"/>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78C8F0"/>
        </a:solidFill>
        <a:effectLst/>
      </p:bgPr>
    </p:bg>
    <p:spTree>
      <p:nvGrpSpPr>
        <p:cNvPr id="1" name=""/>
        <p:cNvGrpSpPr/>
        <p:nvPr/>
      </p:nvGrpSpPr>
      <p:grpSpPr>
        <a:xfrm>
          <a:off x="0" y="0"/>
          <a:ext cx="0" cy="0"/>
          <a:chOff x="0" y="0"/>
          <a:chExt cx="0" cy="0"/>
        </a:xfrm>
      </p:grpSpPr>
      <p:grpSp>
        <p:nvGrpSpPr>
          <p:cNvPr id="2" name="Group 2"/>
          <p:cNvGrpSpPr/>
          <p:nvPr/>
        </p:nvGrpSpPr>
        <p:grpSpPr>
          <a:xfrm>
            <a:off x="513531" y="722814"/>
            <a:ext cx="17260939" cy="9236420"/>
            <a:chOff x="0" y="0"/>
            <a:chExt cx="4546091" cy="2432637"/>
          </a:xfrm>
        </p:grpSpPr>
        <p:sp>
          <p:nvSpPr>
            <p:cNvPr id="3" name="Freeform 3"/>
            <p:cNvSpPr/>
            <p:nvPr/>
          </p:nvSpPr>
          <p:spPr>
            <a:xfrm>
              <a:off x="0" y="0"/>
              <a:ext cx="4546091" cy="2432637"/>
            </a:xfrm>
            <a:custGeom>
              <a:avLst/>
              <a:gdLst/>
              <a:ahLst/>
              <a:cxnLst/>
              <a:rect l="l" t="t" r="r" b="b"/>
              <a:pathLst>
                <a:path w="4546091" h="2432637">
                  <a:moveTo>
                    <a:pt x="21529" y="0"/>
                  </a:moveTo>
                  <a:lnTo>
                    <a:pt x="4524562" y="0"/>
                  </a:lnTo>
                  <a:cubicBezTo>
                    <a:pt x="4536452" y="0"/>
                    <a:pt x="4546091" y="9639"/>
                    <a:pt x="4546091" y="21529"/>
                  </a:cubicBezTo>
                  <a:lnTo>
                    <a:pt x="4546091" y="2411108"/>
                  </a:lnTo>
                  <a:cubicBezTo>
                    <a:pt x="4546091" y="2416818"/>
                    <a:pt x="4543823" y="2422294"/>
                    <a:pt x="4539785" y="2426332"/>
                  </a:cubicBezTo>
                  <a:cubicBezTo>
                    <a:pt x="4535748" y="2430369"/>
                    <a:pt x="4530272" y="2432637"/>
                    <a:pt x="4524562" y="2432637"/>
                  </a:cubicBezTo>
                  <a:lnTo>
                    <a:pt x="21529" y="2432637"/>
                  </a:lnTo>
                  <a:cubicBezTo>
                    <a:pt x="15819" y="2432637"/>
                    <a:pt x="10343" y="2430369"/>
                    <a:pt x="6306" y="2426332"/>
                  </a:cubicBezTo>
                  <a:cubicBezTo>
                    <a:pt x="2268" y="2422294"/>
                    <a:pt x="0" y="2416818"/>
                    <a:pt x="0" y="2411108"/>
                  </a:cubicBezTo>
                  <a:lnTo>
                    <a:pt x="0" y="21529"/>
                  </a:lnTo>
                  <a:cubicBezTo>
                    <a:pt x="0" y="15819"/>
                    <a:pt x="2268" y="10343"/>
                    <a:pt x="6306" y="6306"/>
                  </a:cubicBezTo>
                  <a:cubicBezTo>
                    <a:pt x="10343" y="2268"/>
                    <a:pt x="15819" y="0"/>
                    <a:pt x="21529" y="0"/>
                  </a:cubicBezTo>
                  <a:close/>
                </a:path>
              </a:pathLst>
            </a:custGeom>
            <a:solidFill>
              <a:srgbClr val="ECDEDA"/>
            </a:solidFill>
          </p:spPr>
          <p:txBody>
            <a:bodyPr/>
            <a:lstStyle/>
            <a:p>
              <a:endParaRPr lang="en-GB"/>
            </a:p>
          </p:txBody>
        </p:sp>
        <p:sp>
          <p:nvSpPr>
            <p:cNvPr id="4" name="TextBox 4"/>
            <p:cNvSpPr txBox="1"/>
            <p:nvPr/>
          </p:nvSpPr>
          <p:spPr>
            <a:xfrm>
              <a:off x="0" y="-38100"/>
              <a:ext cx="4546091" cy="2470737"/>
            </a:xfrm>
            <a:prstGeom prst="rect">
              <a:avLst/>
            </a:prstGeom>
          </p:spPr>
          <p:txBody>
            <a:bodyPr lIns="50800" tIns="50800" rIns="50800" bIns="50800" rtlCol="0" anchor="ctr"/>
            <a:lstStyle/>
            <a:p>
              <a:pPr algn="ctr">
                <a:lnSpc>
                  <a:spcPts val="2659"/>
                </a:lnSpc>
                <a:spcBef>
                  <a:spcPct val="0"/>
                </a:spcBef>
              </a:pPr>
              <a:endParaRPr/>
            </a:p>
          </p:txBody>
        </p:sp>
      </p:grpSp>
      <p:sp>
        <p:nvSpPr>
          <p:cNvPr id="5" name="TextBox 5"/>
          <p:cNvSpPr txBox="1"/>
          <p:nvPr/>
        </p:nvSpPr>
        <p:spPr>
          <a:xfrm>
            <a:off x="1028700" y="923925"/>
            <a:ext cx="13980953" cy="7094220"/>
          </a:xfrm>
          <a:prstGeom prst="rect">
            <a:avLst/>
          </a:prstGeom>
        </p:spPr>
        <p:txBody>
          <a:bodyPr lIns="0" tIns="0" rIns="0" bIns="0" rtlCol="0" anchor="t">
            <a:spAutoFit/>
          </a:bodyPr>
          <a:lstStyle/>
          <a:p>
            <a:pPr algn="just">
              <a:lnSpc>
                <a:spcPts val="7000"/>
              </a:lnSpc>
            </a:pPr>
            <a:r>
              <a:rPr lang="en-US" sz="5000" b="1">
                <a:solidFill>
                  <a:srgbClr val="2D2C71"/>
                </a:solidFill>
                <a:latin typeface="Public Sans Bold"/>
                <a:ea typeface="Public Sans Bold"/>
                <a:cs typeface="Public Sans Bold"/>
                <a:sym typeface="Public Sans Bold"/>
              </a:rPr>
              <a:t>Mida inimesed ütlesid? </a:t>
            </a:r>
          </a:p>
          <a:p>
            <a:pPr algn="just">
              <a:lnSpc>
                <a:spcPts val="2659"/>
              </a:lnSpc>
            </a:pPr>
            <a:endParaRPr lang="en-US" sz="5000" b="1">
              <a:solidFill>
                <a:srgbClr val="2D2C71"/>
              </a:solidFill>
              <a:latin typeface="Public Sans Bold"/>
              <a:ea typeface="Public Sans Bold"/>
              <a:cs typeface="Public Sans Bold"/>
              <a:sym typeface="Public Sans Bold"/>
            </a:endParaRPr>
          </a:p>
          <a:p>
            <a:pPr marL="647703" lvl="1" indent="-323852" algn="just">
              <a:lnSpc>
                <a:spcPts val="4200"/>
              </a:lnSpc>
              <a:buFont typeface="Arial"/>
              <a:buChar char="•"/>
            </a:pPr>
            <a:r>
              <a:rPr lang="en-US" sz="3000">
                <a:solidFill>
                  <a:srgbClr val="2D2C71"/>
                </a:solidFill>
                <a:latin typeface="Public Sans"/>
                <a:ea typeface="Public Sans"/>
                <a:cs typeface="Public Sans"/>
                <a:sym typeface="Public Sans"/>
              </a:rPr>
              <a:t>Abi pakkumine ei ole inimesekeskne.  </a:t>
            </a:r>
          </a:p>
          <a:p>
            <a:pPr marL="647703" lvl="1" indent="-323852" algn="just">
              <a:lnSpc>
                <a:spcPts val="4200"/>
              </a:lnSpc>
              <a:buFont typeface="Arial"/>
              <a:buChar char="•"/>
            </a:pPr>
            <a:r>
              <a:rPr lang="en-US" sz="3000">
                <a:solidFill>
                  <a:srgbClr val="2D2C71"/>
                </a:solidFill>
                <a:latin typeface="Public Sans"/>
                <a:ea typeface="Public Sans"/>
                <a:cs typeface="Public Sans"/>
                <a:sym typeface="Public Sans"/>
              </a:rPr>
              <a:t>Otsused tehakse spetsialistide vahel -  ei arvestata inimese kogemust ja soove. </a:t>
            </a:r>
          </a:p>
          <a:p>
            <a:pPr marL="647703" lvl="1" indent="-323852" algn="just">
              <a:lnSpc>
                <a:spcPts val="4200"/>
              </a:lnSpc>
              <a:buFont typeface="Arial"/>
              <a:buChar char="•"/>
            </a:pPr>
            <a:r>
              <a:rPr lang="en-US" sz="3000">
                <a:solidFill>
                  <a:srgbClr val="2D2C71"/>
                </a:solidFill>
                <a:latin typeface="Public Sans"/>
                <a:ea typeface="Public Sans"/>
                <a:cs typeface="Public Sans"/>
                <a:sym typeface="Public Sans"/>
              </a:rPr>
              <a:t>Inimesed rõhutavad soovi, et neid käsitletakse kui </a:t>
            </a:r>
            <a:r>
              <a:rPr lang="en-US" sz="3000" b="1">
                <a:solidFill>
                  <a:srgbClr val="2D2C71"/>
                </a:solidFill>
                <a:latin typeface="Public Sans Bold"/>
                <a:ea typeface="Public Sans Bold"/>
                <a:cs typeface="Public Sans Bold"/>
                <a:sym typeface="Public Sans Bold"/>
              </a:rPr>
              <a:t>oma elu eksperte,</a:t>
            </a:r>
            <a:r>
              <a:rPr lang="en-US" sz="3000">
                <a:solidFill>
                  <a:srgbClr val="2D2C71"/>
                </a:solidFill>
                <a:latin typeface="Public Sans"/>
                <a:ea typeface="Public Sans"/>
                <a:cs typeface="Public Sans"/>
                <a:sym typeface="Public Sans"/>
              </a:rPr>
              <a:t> abi kujundatakse koos inimesega ning inimese soovidest ja vajadustest lähtudes, mitte tema eest otsustades. </a:t>
            </a:r>
          </a:p>
          <a:p>
            <a:pPr algn="just">
              <a:lnSpc>
                <a:spcPts val="3919"/>
              </a:lnSpc>
            </a:pPr>
            <a:endParaRPr lang="en-US" sz="3000">
              <a:solidFill>
                <a:srgbClr val="2D2C71"/>
              </a:solidFill>
              <a:latin typeface="Public Sans"/>
              <a:ea typeface="Public Sans"/>
              <a:cs typeface="Public Sans"/>
              <a:sym typeface="Public Sans"/>
            </a:endParaRPr>
          </a:p>
          <a:p>
            <a:pPr algn="just">
              <a:lnSpc>
                <a:spcPts val="3919"/>
              </a:lnSpc>
            </a:pPr>
            <a:endParaRPr lang="en-US" sz="3000">
              <a:solidFill>
                <a:srgbClr val="2D2C71"/>
              </a:solidFill>
              <a:latin typeface="Public Sans"/>
              <a:ea typeface="Public Sans"/>
              <a:cs typeface="Public Sans"/>
              <a:sym typeface="Public Sans"/>
            </a:endParaRPr>
          </a:p>
          <a:p>
            <a:pPr algn="just">
              <a:lnSpc>
                <a:spcPts val="2659"/>
              </a:lnSpc>
            </a:pPr>
            <a:endParaRPr lang="en-US" sz="3000">
              <a:solidFill>
                <a:srgbClr val="2D2C71"/>
              </a:solidFill>
              <a:latin typeface="Public Sans"/>
              <a:ea typeface="Public Sans"/>
              <a:cs typeface="Public Sans"/>
              <a:sym typeface="Public Sans"/>
            </a:endParaRPr>
          </a:p>
          <a:p>
            <a:pPr algn="just">
              <a:lnSpc>
                <a:spcPts val="2659"/>
              </a:lnSpc>
            </a:pPr>
            <a:endParaRPr lang="en-US" sz="3000">
              <a:solidFill>
                <a:srgbClr val="2D2C71"/>
              </a:solidFill>
              <a:latin typeface="Public Sans"/>
              <a:ea typeface="Public Sans"/>
              <a:cs typeface="Public Sans"/>
              <a:sym typeface="Public Sans"/>
            </a:endParaRPr>
          </a:p>
          <a:p>
            <a:pPr algn="just">
              <a:lnSpc>
                <a:spcPts val="2659"/>
              </a:lnSpc>
            </a:pPr>
            <a:endParaRPr lang="en-US" sz="3000">
              <a:solidFill>
                <a:srgbClr val="2D2C71"/>
              </a:solidFill>
              <a:latin typeface="Public Sans"/>
              <a:ea typeface="Public Sans"/>
              <a:cs typeface="Public Sans"/>
              <a:sym typeface="Public Sans"/>
            </a:endParaRPr>
          </a:p>
          <a:p>
            <a:pPr algn="just">
              <a:lnSpc>
                <a:spcPts val="2659"/>
              </a:lnSpc>
            </a:pPr>
            <a:endParaRPr lang="en-US" sz="3000">
              <a:solidFill>
                <a:srgbClr val="2D2C71"/>
              </a:solidFill>
              <a:latin typeface="Public Sans"/>
              <a:ea typeface="Public Sans"/>
              <a:cs typeface="Public Sans"/>
              <a:sym typeface="Public Sans"/>
            </a:endParaRPr>
          </a:p>
          <a:p>
            <a:pPr algn="just">
              <a:lnSpc>
                <a:spcPts val="2659"/>
              </a:lnSpc>
            </a:pPr>
            <a:endParaRPr lang="en-US" sz="3000">
              <a:solidFill>
                <a:srgbClr val="2D2C71"/>
              </a:solidFill>
              <a:latin typeface="Public Sans"/>
              <a:ea typeface="Public Sans"/>
              <a:cs typeface="Public Sans"/>
              <a:sym typeface="Public Sans"/>
            </a:endParaRPr>
          </a:p>
        </p:txBody>
      </p:sp>
      <p:grpSp>
        <p:nvGrpSpPr>
          <p:cNvPr id="6" name="Group 6"/>
          <p:cNvGrpSpPr/>
          <p:nvPr/>
        </p:nvGrpSpPr>
        <p:grpSpPr>
          <a:xfrm>
            <a:off x="14482787" y="-1029774"/>
            <a:ext cx="4507909" cy="4507909"/>
            <a:chOff x="0" y="0"/>
            <a:chExt cx="812800" cy="812800"/>
          </a:xfrm>
        </p:grpSpPr>
        <p:sp>
          <p:nvSpPr>
            <p:cNvPr id="7" name="Freeform 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3"/>
              <a:stretch>
                <a:fillRect l="-25136" r="-25136"/>
              </a:stretch>
            </a:blipFill>
          </p:spPr>
          <p:txBody>
            <a:bodyPr/>
            <a:lstStyle/>
            <a:p>
              <a:endParaRPr lang="en-GB"/>
            </a:p>
          </p:txBody>
        </p:sp>
      </p:grpSp>
      <p:grpSp>
        <p:nvGrpSpPr>
          <p:cNvPr id="8" name="Group 8"/>
          <p:cNvGrpSpPr/>
          <p:nvPr/>
        </p:nvGrpSpPr>
        <p:grpSpPr>
          <a:xfrm>
            <a:off x="12987979" y="5411507"/>
            <a:ext cx="4786491" cy="4341882"/>
            <a:chOff x="0" y="0"/>
            <a:chExt cx="6381988" cy="5789176"/>
          </a:xfrm>
        </p:grpSpPr>
        <p:grpSp>
          <p:nvGrpSpPr>
            <p:cNvPr id="9" name="Group 9"/>
            <p:cNvGrpSpPr/>
            <p:nvPr/>
          </p:nvGrpSpPr>
          <p:grpSpPr>
            <a:xfrm>
              <a:off x="0" y="0"/>
              <a:ext cx="6381988" cy="5789176"/>
              <a:chOff x="0" y="0"/>
              <a:chExt cx="738146" cy="669581"/>
            </a:xfrm>
          </p:grpSpPr>
          <p:sp>
            <p:nvSpPr>
              <p:cNvPr id="10" name="Freeform 10"/>
              <p:cNvSpPr/>
              <p:nvPr/>
            </p:nvSpPr>
            <p:spPr>
              <a:xfrm>
                <a:off x="0" y="0"/>
                <a:ext cx="738146" cy="669581"/>
              </a:xfrm>
              <a:custGeom>
                <a:avLst/>
                <a:gdLst/>
                <a:ahLst/>
                <a:cxnLst/>
                <a:rect l="l" t="t" r="r" b="b"/>
                <a:pathLst>
                  <a:path w="738146" h="669581">
                    <a:moveTo>
                      <a:pt x="456989" y="0"/>
                    </a:moveTo>
                    <a:lnTo>
                      <a:pt x="282407" y="0"/>
                    </a:lnTo>
                    <a:cubicBezTo>
                      <a:pt x="126426" y="0"/>
                      <a:pt x="0" y="123512"/>
                      <a:pt x="0" y="253212"/>
                    </a:cubicBezTo>
                    <a:cubicBezTo>
                      <a:pt x="0" y="344550"/>
                      <a:pt x="66279" y="439690"/>
                      <a:pt x="162037" y="483832"/>
                    </a:cubicBezTo>
                    <a:lnTo>
                      <a:pt x="162037" y="669581"/>
                    </a:lnTo>
                    <a:lnTo>
                      <a:pt x="353844" y="510113"/>
                    </a:lnTo>
                    <a:lnTo>
                      <a:pt x="456989" y="510113"/>
                    </a:lnTo>
                    <a:cubicBezTo>
                      <a:pt x="611708" y="510113"/>
                      <a:pt x="738146" y="386601"/>
                      <a:pt x="738146" y="253209"/>
                    </a:cubicBezTo>
                    <a:cubicBezTo>
                      <a:pt x="738157" y="123512"/>
                      <a:pt x="611708" y="0"/>
                      <a:pt x="456989" y="0"/>
                    </a:cubicBezTo>
                    <a:close/>
                  </a:path>
                </a:pathLst>
              </a:custGeom>
              <a:solidFill>
                <a:srgbClr val="78C8F0"/>
              </a:solidFill>
            </p:spPr>
            <p:txBody>
              <a:bodyPr/>
              <a:lstStyle/>
              <a:p>
                <a:endParaRPr lang="en-GB"/>
              </a:p>
            </p:txBody>
          </p:sp>
          <p:sp>
            <p:nvSpPr>
              <p:cNvPr id="11" name="TextBox 11"/>
              <p:cNvSpPr txBox="1"/>
              <p:nvPr/>
            </p:nvSpPr>
            <p:spPr>
              <a:xfrm>
                <a:off x="0" y="0"/>
                <a:ext cx="738146" cy="479081"/>
              </a:xfrm>
              <a:prstGeom prst="rect">
                <a:avLst/>
              </a:prstGeom>
            </p:spPr>
            <p:txBody>
              <a:bodyPr lIns="50800" tIns="50800" rIns="50800" bIns="50800" rtlCol="0" anchor="ctr"/>
              <a:lstStyle/>
              <a:p>
                <a:pPr algn="ctr">
                  <a:lnSpc>
                    <a:spcPts val="2659"/>
                  </a:lnSpc>
                </a:pPr>
                <a:endParaRPr/>
              </a:p>
            </p:txBody>
          </p:sp>
        </p:grpSp>
        <p:sp>
          <p:nvSpPr>
            <p:cNvPr id="12" name="TextBox 12"/>
            <p:cNvSpPr txBox="1"/>
            <p:nvPr/>
          </p:nvSpPr>
          <p:spPr>
            <a:xfrm>
              <a:off x="761161" y="744331"/>
              <a:ext cx="4933934" cy="2882016"/>
            </a:xfrm>
            <a:prstGeom prst="rect">
              <a:avLst/>
            </a:prstGeom>
          </p:spPr>
          <p:txBody>
            <a:bodyPr lIns="0" tIns="0" rIns="0" bIns="0" rtlCol="0" anchor="t">
              <a:spAutoFit/>
            </a:bodyPr>
            <a:lstStyle/>
            <a:p>
              <a:pPr algn="ctr">
                <a:lnSpc>
                  <a:spcPts val="2924"/>
                </a:lnSpc>
                <a:spcBef>
                  <a:spcPct val="0"/>
                </a:spcBef>
              </a:pPr>
              <a:r>
                <a:rPr lang="en-US" sz="2088">
                  <a:solidFill>
                    <a:srgbClr val="000000"/>
                  </a:solidFill>
                  <a:latin typeface="Public Sans"/>
                  <a:ea typeface="Public Sans"/>
                  <a:cs typeface="Public Sans"/>
                  <a:sym typeface="Public Sans"/>
                </a:rPr>
                <a:t>“Hakkamasaamist on toetanud see, kui LOV töötaja uurib, kuidas teenus toimib, kas on vaja midagi muuta. Praktikas seda hetkel ei tehta.” </a:t>
              </a:r>
            </a:p>
          </p:txBody>
        </p:sp>
      </p:grpSp>
      <p:grpSp>
        <p:nvGrpSpPr>
          <p:cNvPr id="13" name="Group 13"/>
          <p:cNvGrpSpPr/>
          <p:nvPr/>
        </p:nvGrpSpPr>
        <p:grpSpPr>
          <a:xfrm>
            <a:off x="6195950" y="5411507"/>
            <a:ext cx="7157647" cy="4221250"/>
            <a:chOff x="0" y="0"/>
            <a:chExt cx="9543530" cy="5628333"/>
          </a:xfrm>
        </p:grpSpPr>
        <p:grpSp>
          <p:nvGrpSpPr>
            <p:cNvPr id="14" name="Group 14"/>
            <p:cNvGrpSpPr/>
            <p:nvPr/>
          </p:nvGrpSpPr>
          <p:grpSpPr>
            <a:xfrm>
              <a:off x="0" y="0"/>
              <a:ext cx="9543530" cy="5628333"/>
              <a:chOff x="0" y="0"/>
              <a:chExt cx="997022" cy="692310"/>
            </a:xfrm>
          </p:grpSpPr>
          <p:sp>
            <p:nvSpPr>
              <p:cNvPr id="15" name="Freeform 15"/>
              <p:cNvSpPr/>
              <p:nvPr/>
            </p:nvSpPr>
            <p:spPr>
              <a:xfrm>
                <a:off x="0" y="0"/>
                <a:ext cx="997022" cy="692310"/>
              </a:xfrm>
              <a:custGeom>
                <a:avLst/>
                <a:gdLst/>
                <a:ahLst/>
                <a:cxnLst/>
                <a:rect l="l" t="t" r="r" b="b"/>
                <a:pathLst>
                  <a:path w="997022" h="692310">
                    <a:moveTo>
                      <a:pt x="711454" y="0"/>
                    </a:moveTo>
                    <a:lnTo>
                      <a:pt x="282407" y="0"/>
                    </a:lnTo>
                    <a:cubicBezTo>
                      <a:pt x="126426" y="0"/>
                      <a:pt x="0" y="123512"/>
                      <a:pt x="0" y="265586"/>
                    </a:cubicBezTo>
                    <a:cubicBezTo>
                      <a:pt x="0" y="367279"/>
                      <a:pt x="66279" y="462419"/>
                      <a:pt x="162037" y="506561"/>
                    </a:cubicBezTo>
                    <a:lnTo>
                      <a:pt x="162037" y="692310"/>
                    </a:lnTo>
                    <a:lnTo>
                      <a:pt x="353844" y="532842"/>
                    </a:lnTo>
                    <a:lnTo>
                      <a:pt x="711454" y="532842"/>
                    </a:lnTo>
                    <a:cubicBezTo>
                      <a:pt x="870584" y="532842"/>
                      <a:pt x="997022" y="409330"/>
                      <a:pt x="997022" y="265579"/>
                    </a:cubicBezTo>
                    <a:cubicBezTo>
                      <a:pt x="997033" y="123512"/>
                      <a:pt x="870584" y="0"/>
                      <a:pt x="711454" y="0"/>
                    </a:cubicBezTo>
                    <a:close/>
                  </a:path>
                </a:pathLst>
              </a:custGeom>
              <a:solidFill>
                <a:srgbClr val="2D2C71"/>
              </a:solidFill>
            </p:spPr>
            <p:txBody>
              <a:bodyPr/>
              <a:lstStyle/>
              <a:p>
                <a:endParaRPr lang="en-GB"/>
              </a:p>
            </p:txBody>
          </p:sp>
          <p:sp>
            <p:nvSpPr>
              <p:cNvPr id="16" name="TextBox 16"/>
              <p:cNvSpPr txBox="1"/>
              <p:nvPr/>
            </p:nvSpPr>
            <p:spPr>
              <a:xfrm>
                <a:off x="0" y="0"/>
                <a:ext cx="997022" cy="501810"/>
              </a:xfrm>
              <a:prstGeom prst="rect">
                <a:avLst/>
              </a:prstGeom>
            </p:spPr>
            <p:txBody>
              <a:bodyPr lIns="50800" tIns="50800" rIns="50800" bIns="50800" rtlCol="0" anchor="ctr"/>
              <a:lstStyle/>
              <a:p>
                <a:pPr algn="ctr">
                  <a:lnSpc>
                    <a:spcPts val="2659"/>
                  </a:lnSpc>
                </a:pPr>
                <a:endParaRPr/>
              </a:p>
            </p:txBody>
          </p:sp>
        </p:grpSp>
        <p:sp>
          <p:nvSpPr>
            <p:cNvPr id="17" name="TextBox 17"/>
            <p:cNvSpPr txBox="1"/>
            <p:nvPr/>
          </p:nvSpPr>
          <p:spPr>
            <a:xfrm>
              <a:off x="1478909" y="358077"/>
              <a:ext cx="6585712" cy="3620378"/>
            </a:xfrm>
            <a:prstGeom prst="rect">
              <a:avLst/>
            </a:prstGeom>
          </p:spPr>
          <p:txBody>
            <a:bodyPr lIns="0" tIns="0" rIns="0" bIns="0" rtlCol="0" anchor="t">
              <a:spAutoFit/>
            </a:bodyPr>
            <a:lstStyle/>
            <a:p>
              <a:pPr algn="ctr">
                <a:lnSpc>
                  <a:spcPts val="2829"/>
                </a:lnSpc>
              </a:pPr>
              <a:endParaRPr/>
            </a:p>
            <a:p>
              <a:pPr algn="ctr">
                <a:lnSpc>
                  <a:spcPts val="2829"/>
                </a:lnSpc>
                <a:spcBef>
                  <a:spcPct val="0"/>
                </a:spcBef>
              </a:pPr>
              <a:r>
                <a:rPr lang="en-US" sz="2021" b="1">
                  <a:solidFill>
                    <a:srgbClr val="FEFEFE"/>
                  </a:solidFill>
                  <a:latin typeface="Public Sans Bold"/>
                  <a:ea typeface="Public Sans Bold"/>
                  <a:cs typeface="Public Sans Bold"/>
                  <a:sym typeface="Public Sans Bold"/>
                </a:rPr>
                <a:t>“Olulist rolli mängib iga teenuseosutaja ja ametniku väärtusbaas, samade seaduste, kordade ja muu sellise alusel võib teha täiesti erinevaid otsuseid, palju sõltub konkreetset inimesest, kelle juurde satud.” </a:t>
              </a:r>
            </a:p>
            <a:p>
              <a:pPr algn="ctr">
                <a:lnSpc>
                  <a:spcPts val="2085"/>
                </a:lnSpc>
                <a:spcBef>
                  <a:spcPct val="0"/>
                </a:spcBef>
              </a:pPr>
              <a:endParaRPr lang="en-US" sz="2021" b="1">
                <a:solidFill>
                  <a:srgbClr val="FEFEFE"/>
                </a:solidFill>
                <a:latin typeface="Public Sans Bold"/>
                <a:ea typeface="Public Sans Bold"/>
                <a:cs typeface="Public Sans Bold"/>
                <a:sym typeface="Public Sans Bold"/>
              </a:endParaRPr>
            </a:p>
          </p:txBody>
        </p:sp>
      </p:grpSp>
      <p:grpSp>
        <p:nvGrpSpPr>
          <p:cNvPr id="18" name="Group 18"/>
          <p:cNvGrpSpPr/>
          <p:nvPr/>
        </p:nvGrpSpPr>
        <p:grpSpPr>
          <a:xfrm>
            <a:off x="1028700" y="5411507"/>
            <a:ext cx="5167250" cy="4547726"/>
            <a:chOff x="0" y="0"/>
            <a:chExt cx="6889666" cy="6063635"/>
          </a:xfrm>
        </p:grpSpPr>
        <p:grpSp>
          <p:nvGrpSpPr>
            <p:cNvPr id="19" name="Group 19"/>
            <p:cNvGrpSpPr/>
            <p:nvPr/>
          </p:nvGrpSpPr>
          <p:grpSpPr>
            <a:xfrm>
              <a:off x="0" y="0"/>
              <a:ext cx="6889666" cy="6063635"/>
              <a:chOff x="0" y="0"/>
              <a:chExt cx="735934" cy="647700"/>
            </a:xfrm>
          </p:grpSpPr>
          <p:sp>
            <p:nvSpPr>
              <p:cNvPr id="20" name="Freeform 20"/>
              <p:cNvSpPr/>
              <p:nvPr/>
            </p:nvSpPr>
            <p:spPr>
              <a:xfrm>
                <a:off x="0" y="0"/>
                <a:ext cx="735934" cy="647700"/>
              </a:xfrm>
              <a:custGeom>
                <a:avLst/>
                <a:gdLst/>
                <a:ahLst/>
                <a:cxnLst/>
                <a:rect l="l" t="t" r="r" b="b"/>
                <a:pathLst>
                  <a:path w="735934" h="647700">
                    <a:moveTo>
                      <a:pt x="454815" y="0"/>
                    </a:moveTo>
                    <a:lnTo>
                      <a:pt x="282407" y="0"/>
                    </a:lnTo>
                    <a:cubicBezTo>
                      <a:pt x="126426" y="0"/>
                      <a:pt x="0" y="123512"/>
                      <a:pt x="0" y="241300"/>
                    </a:cubicBezTo>
                    <a:cubicBezTo>
                      <a:pt x="0" y="322669"/>
                      <a:pt x="66279" y="417810"/>
                      <a:pt x="162037" y="461951"/>
                    </a:cubicBezTo>
                    <a:lnTo>
                      <a:pt x="162037" y="647700"/>
                    </a:lnTo>
                    <a:lnTo>
                      <a:pt x="353844" y="488232"/>
                    </a:lnTo>
                    <a:lnTo>
                      <a:pt x="454815" y="488232"/>
                    </a:lnTo>
                    <a:cubicBezTo>
                      <a:pt x="609497" y="488232"/>
                      <a:pt x="735934" y="364720"/>
                      <a:pt x="735934" y="241300"/>
                    </a:cubicBezTo>
                    <a:cubicBezTo>
                      <a:pt x="735946" y="123512"/>
                      <a:pt x="609497" y="0"/>
                      <a:pt x="454815" y="0"/>
                    </a:cubicBezTo>
                    <a:close/>
                  </a:path>
                </a:pathLst>
              </a:custGeom>
              <a:solidFill>
                <a:srgbClr val="78C8F0"/>
              </a:solidFill>
            </p:spPr>
            <p:txBody>
              <a:bodyPr/>
              <a:lstStyle/>
              <a:p>
                <a:endParaRPr lang="en-GB"/>
              </a:p>
            </p:txBody>
          </p:sp>
          <p:sp>
            <p:nvSpPr>
              <p:cNvPr id="21" name="TextBox 21"/>
              <p:cNvSpPr txBox="1"/>
              <p:nvPr/>
            </p:nvSpPr>
            <p:spPr>
              <a:xfrm>
                <a:off x="0" y="0"/>
                <a:ext cx="735934" cy="457200"/>
              </a:xfrm>
              <a:prstGeom prst="rect">
                <a:avLst/>
              </a:prstGeom>
            </p:spPr>
            <p:txBody>
              <a:bodyPr lIns="50800" tIns="50800" rIns="50800" bIns="50800" rtlCol="0" anchor="ctr"/>
              <a:lstStyle/>
              <a:p>
                <a:pPr algn="ctr">
                  <a:lnSpc>
                    <a:spcPts val="2659"/>
                  </a:lnSpc>
                </a:pPr>
                <a:endParaRPr/>
              </a:p>
            </p:txBody>
          </p:sp>
        </p:grpSp>
        <p:sp>
          <p:nvSpPr>
            <p:cNvPr id="22" name="TextBox 22"/>
            <p:cNvSpPr txBox="1"/>
            <p:nvPr/>
          </p:nvSpPr>
          <p:spPr>
            <a:xfrm>
              <a:off x="505865" y="346014"/>
              <a:ext cx="5877937" cy="3530005"/>
            </a:xfrm>
            <a:prstGeom prst="rect">
              <a:avLst/>
            </a:prstGeom>
          </p:spPr>
          <p:txBody>
            <a:bodyPr lIns="0" tIns="0" rIns="0" bIns="0" rtlCol="0" anchor="t">
              <a:spAutoFit/>
            </a:bodyPr>
            <a:lstStyle/>
            <a:p>
              <a:pPr algn="ctr">
                <a:lnSpc>
                  <a:spcPts val="2659"/>
                </a:lnSpc>
              </a:pPr>
              <a:endParaRPr/>
            </a:p>
            <a:p>
              <a:pPr algn="ctr">
                <a:lnSpc>
                  <a:spcPts val="3219"/>
                </a:lnSpc>
                <a:spcBef>
                  <a:spcPct val="0"/>
                </a:spcBef>
              </a:pPr>
              <a:r>
                <a:rPr lang="en-US" sz="2299">
                  <a:solidFill>
                    <a:srgbClr val="000000"/>
                  </a:solidFill>
                  <a:latin typeface="Public Sans"/>
                  <a:ea typeface="Public Sans"/>
                  <a:cs typeface="Public Sans"/>
                  <a:sym typeface="Public Sans"/>
                </a:rPr>
                <a:t>“Psüühikahäirega inimene ei taha väga kusagile pöörduda, kuna kogeb stigmatiseerimist ning raske on enda probleeme võõrale inimesele avada.” </a:t>
              </a:r>
            </a:p>
            <a:p>
              <a:pPr algn="ctr">
                <a:lnSpc>
                  <a:spcPts val="2659"/>
                </a:lnSpc>
                <a:spcBef>
                  <a:spcPct val="0"/>
                </a:spcBef>
              </a:pPr>
              <a:endParaRPr lang="en-US" sz="2299">
                <a:solidFill>
                  <a:srgbClr val="000000"/>
                </a:solidFill>
                <a:latin typeface="Public Sans"/>
                <a:ea typeface="Public Sans"/>
                <a:cs typeface="Public Sans"/>
                <a:sym typeface="Public Sans"/>
              </a:endParaRPr>
            </a:p>
          </p:txBody>
        </p:sp>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78C8F0"/>
        </a:solidFill>
        <a:effectLst/>
      </p:bgPr>
    </p:bg>
    <p:spTree>
      <p:nvGrpSpPr>
        <p:cNvPr id="1" name=""/>
        <p:cNvGrpSpPr/>
        <p:nvPr/>
      </p:nvGrpSpPr>
      <p:grpSpPr>
        <a:xfrm>
          <a:off x="0" y="0"/>
          <a:ext cx="0" cy="0"/>
          <a:chOff x="0" y="0"/>
          <a:chExt cx="0" cy="0"/>
        </a:xfrm>
      </p:grpSpPr>
      <p:grpSp>
        <p:nvGrpSpPr>
          <p:cNvPr id="2" name="Group 2"/>
          <p:cNvGrpSpPr/>
          <p:nvPr/>
        </p:nvGrpSpPr>
        <p:grpSpPr>
          <a:xfrm>
            <a:off x="400797" y="788232"/>
            <a:ext cx="17260939" cy="9253449"/>
            <a:chOff x="0" y="0"/>
            <a:chExt cx="4546091" cy="2437122"/>
          </a:xfrm>
        </p:grpSpPr>
        <p:sp>
          <p:nvSpPr>
            <p:cNvPr id="3" name="Freeform 3"/>
            <p:cNvSpPr/>
            <p:nvPr/>
          </p:nvSpPr>
          <p:spPr>
            <a:xfrm>
              <a:off x="0" y="0"/>
              <a:ext cx="4546091" cy="2437122"/>
            </a:xfrm>
            <a:custGeom>
              <a:avLst/>
              <a:gdLst/>
              <a:ahLst/>
              <a:cxnLst/>
              <a:rect l="l" t="t" r="r" b="b"/>
              <a:pathLst>
                <a:path w="4546091" h="2437122">
                  <a:moveTo>
                    <a:pt x="21529" y="0"/>
                  </a:moveTo>
                  <a:lnTo>
                    <a:pt x="4524562" y="0"/>
                  </a:lnTo>
                  <a:cubicBezTo>
                    <a:pt x="4536452" y="0"/>
                    <a:pt x="4546091" y="9639"/>
                    <a:pt x="4546091" y="21529"/>
                  </a:cubicBezTo>
                  <a:lnTo>
                    <a:pt x="4546091" y="2415593"/>
                  </a:lnTo>
                  <a:cubicBezTo>
                    <a:pt x="4546091" y="2427483"/>
                    <a:pt x="4536452" y="2437122"/>
                    <a:pt x="4524562" y="2437122"/>
                  </a:cubicBezTo>
                  <a:lnTo>
                    <a:pt x="21529" y="2437122"/>
                  </a:lnTo>
                  <a:cubicBezTo>
                    <a:pt x="15819" y="2437122"/>
                    <a:pt x="10343" y="2434854"/>
                    <a:pt x="6306" y="2430817"/>
                  </a:cubicBezTo>
                  <a:cubicBezTo>
                    <a:pt x="2268" y="2426779"/>
                    <a:pt x="0" y="2421303"/>
                    <a:pt x="0" y="2415593"/>
                  </a:cubicBezTo>
                  <a:lnTo>
                    <a:pt x="0" y="21529"/>
                  </a:lnTo>
                  <a:cubicBezTo>
                    <a:pt x="0" y="15819"/>
                    <a:pt x="2268" y="10343"/>
                    <a:pt x="6306" y="6306"/>
                  </a:cubicBezTo>
                  <a:cubicBezTo>
                    <a:pt x="10343" y="2268"/>
                    <a:pt x="15819" y="0"/>
                    <a:pt x="21529" y="0"/>
                  </a:cubicBezTo>
                  <a:close/>
                </a:path>
              </a:pathLst>
            </a:custGeom>
            <a:solidFill>
              <a:srgbClr val="ECDEDA"/>
            </a:solidFill>
          </p:spPr>
          <p:txBody>
            <a:bodyPr/>
            <a:lstStyle/>
            <a:p>
              <a:endParaRPr lang="en-GB"/>
            </a:p>
          </p:txBody>
        </p:sp>
        <p:sp>
          <p:nvSpPr>
            <p:cNvPr id="4" name="TextBox 4"/>
            <p:cNvSpPr txBox="1"/>
            <p:nvPr/>
          </p:nvSpPr>
          <p:spPr>
            <a:xfrm>
              <a:off x="0" y="-38100"/>
              <a:ext cx="4546091" cy="2475222"/>
            </a:xfrm>
            <a:prstGeom prst="rect">
              <a:avLst/>
            </a:prstGeom>
          </p:spPr>
          <p:txBody>
            <a:bodyPr lIns="50800" tIns="50800" rIns="50800" bIns="50800" rtlCol="0" anchor="ctr"/>
            <a:lstStyle/>
            <a:p>
              <a:pPr algn="ctr">
                <a:lnSpc>
                  <a:spcPts val="2659"/>
                </a:lnSpc>
                <a:spcBef>
                  <a:spcPct val="0"/>
                </a:spcBef>
              </a:pPr>
              <a:endParaRPr/>
            </a:p>
          </p:txBody>
        </p:sp>
      </p:grpSp>
      <p:sp>
        <p:nvSpPr>
          <p:cNvPr id="5" name="TextBox 5"/>
          <p:cNvSpPr txBox="1"/>
          <p:nvPr/>
        </p:nvSpPr>
        <p:spPr>
          <a:xfrm>
            <a:off x="1028700" y="990600"/>
            <a:ext cx="10619360" cy="9322880"/>
          </a:xfrm>
          <a:prstGeom prst="rect">
            <a:avLst/>
          </a:prstGeom>
        </p:spPr>
        <p:txBody>
          <a:bodyPr lIns="0" tIns="0" rIns="0" bIns="0" rtlCol="0" anchor="t">
            <a:spAutoFit/>
          </a:bodyPr>
          <a:lstStyle/>
          <a:p>
            <a:pPr algn="just">
              <a:lnSpc>
                <a:spcPts val="6350"/>
              </a:lnSpc>
            </a:pPr>
            <a:r>
              <a:rPr lang="en-US" sz="5000" b="1">
                <a:solidFill>
                  <a:srgbClr val="2D2C71"/>
                </a:solidFill>
                <a:latin typeface="Public Sans Bold"/>
                <a:ea typeface="Public Sans Bold"/>
                <a:cs typeface="Public Sans Bold"/>
                <a:sym typeface="Public Sans Bold"/>
              </a:rPr>
              <a:t>Mida inimesed ütlesid? </a:t>
            </a:r>
          </a:p>
          <a:p>
            <a:pPr algn="just">
              <a:lnSpc>
                <a:spcPts val="2412"/>
              </a:lnSpc>
            </a:pPr>
            <a:endParaRPr lang="en-US" sz="5000" b="1">
              <a:solidFill>
                <a:srgbClr val="2D2C71"/>
              </a:solidFill>
              <a:latin typeface="Public Sans Bold"/>
              <a:ea typeface="Public Sans Bold"/>
              <a:cs typeface="Public Sans Bold"/>
              <a:sym typeface="Public Sans Bold"/>
            </a:endParaRPr>
          </a:p>
          <a:p>
            <a:pPr marL="734061" lvl="1" indent="-367031" algn="just">
              <a:lnSpc>
                <a:spcPts val="4318"/>
              </a:lnSpc>
              <a:buFont typeface="Arial"/>
              <a:buChar char="•"/>
            </a:pPr>
            <a:r>
              <a:rPr lang="en-US" sz="3400">
                <a:solidFill>
                  <a:srgbClr val="2D2C71"/>
                </a:solidFill>
                <a:latin typeface="Public Sans"/>
                <a:ea typeface="Public Sans"/>
                <a:cs typeface="Public Sans"/>
                <a:sym typeface="Public Sans"/>
              </a:rPr>
              <a:t>Süsteemis on keeruline orienteeruda ja info liikumine on puudulik.</a:t>
            </a:r>
          </a:p>
          <a:p>
            <a:pPr marL="734061" lvl="1" indent="-367031" algn="just">
              <a:lnSpc>
                <a:spcPts val="4318"/>
              </a:lnSpc>
              <a:buFont typeface="Arial"/>
              <a:buChar char="•"/>
            </a:pPr>
            <a:r>
              <a:rPr lang="en-US" sz="3400" b="1">
                <a:solidFill>
                  <a:srgbClr val="2D2C71"/>
                </a:solidFill>
                <a:latin typeface="Public Sans Bold"/>
                <a:ea typeface="Public Sans Bold"/>
                <a:cs typeface="Public Sans Bold"/>
                <a:sym typeface="Public Sans Bold"/>
              </a:rPr>
              <a:t>Terviklikku nõustamist ja soovitusi teiste sotsiaalteenuste (sh riiklike) kohta sageli ei pakuta.</a:t>
            </a:r>
          </a:p>
          <a:p>
            <a:pPr marL="734061" lvl="1" indent="-367031" algn="just">
              <a:lnSpc>
                <a:spcPts val="4318"/>
              </a:lnSpc>
              <a:buFont typeface="Arial"/>
              <a:buChar char="•"/>
            </a:pPr>
            <a:r>
              <a:rPr lang="en-US" sz="3400" b="1">
                <a:solidFill>
                  <a:srgbClr val="2D2C71"/>
                </a:solidFill>
                <a:latin typeface="Public Sans Bold"/>
                <a:ea typeface="Public Sans Bold"/>
                <a:cs typeface="Public Sans Bold"/>
                <a:sym typeface="Public Sans Bold"/>
              </a:rPr>
              <a:t>Ametnikud vastutavad konkreetselt enda valdkonna eest,</a:t>
            </a:r>
            <a:r>
              <a:rPr lang="en-US" sz="3400">
                <a:solidFill>
                  <a:srgbClr val="2D2C71"/>
                </a:solidFill>
                <a:latin typeface="Public Sans"/>
                <a:ea typeface="Public Sans"/>
                <a:cs typeface="Public Sans"/>
                <a:sym typeface="Public Sans"/>
              </a:rPr>
              <a:t> valdavalt ei jagata teavet teiste teenuste ja võimaluste kohta, mis paneb inimesele koormuse ise süsteemis orienteeruda ja abi küsida.</a:t>
            </a:r>
          </a:p>
          <a:p>
            <a:pPr marL="734061" lvl="1" indent="-367031" algn="just">
              <a:lnSpc>
                <a:spcPts val="4318"/>
              </a:lnSpc>
              <a:buFont typeface="Arial"/>
              <a:buChar char="•"/>
            </a:pPr>
            <a:r>
              <a:rPr lang="en-US" sz="3400" b="1">
                <a:solidFill>
                  <a:srgbClr val="2D2C71"/>
                </a:solidFill>
                <a:latin typeface="Public Sans Bold"/>
                <a:ea typeface="Public Sans Bold"/>
                <a:cs typeface="Public Sans Bold"/>
                <a:sym typeface="Public Sans Bold"/>
              </a:rPr>
              <a:t>Abi on ebapiisav, katkendlik ja pigem reageeriv kui ennetav.</a:t>
            </a:r>
            <a:r>
              <a:rPr lang="en-US" sz="3400">
                <a:solidFill>
                  <a:srgbClr val="2D2C71"/>
                </a:solidFill>
                <a:latin typeface="Public Sans"/>
                <a:ea typeface="Public Sans"/>
                <a:cs typeface="Public Sans"/>
                <a:sym typeface="Public Sans"/>
              </a:rPr>
              <a:t> Abi osutatakse sageli alles siis, kui inimene on juba sügavas kriisis, samas kui varajane märkamine ja toetamine on vähene.</a:t>
            </a:r>
          </a:p>
          <a:p>
            <a:pPr algn="just">
              <a:lnSpc>
                <a:spcPts val="2412"/>
              </a:lnSpc>
            </a:pPr>
            <a:endParaRPr lang="en-US" sz="3400">
              <a:solidFill>
                <a:srgbClr val="2D2C71"/>
              </a:solidFill>
              <a:latin typeface="Public Sans"/>
              <a:ea typeface="Public Sans"/>
              <a:cs typeface="Public Sans"/>
              <a:sym typeface="Public Sans"/>
            </a:endParaRPr>
          </a:p>
          <a:p>
            <a:pPr algn="just">
              <a:lnSpc>
                <a:spcPts val="2412"/>
              </a:lnSpc>
            </a:pPr>
            <a:endParaRPr lang="en-US" sz="3400">
              <a:solidFill>
                <a:srgbClr val="2D2C71"/>
              </a:solidFill>
              <a:latin typeface="Public Sans"/>
              <a:ea typeface="Public Sans"/>
              <a:cs typeface="Public Sans"/>
              <a:sym typeface="Public Sans"/>
            </a:endParaRPr>
          </a:p>
        </p:txBody>
      </p:sp>
      <p:grpSp>
        <p:nvGrpSpPr>
          <p:cNvPr id="6" name="Group 6"/>
          <p:cNvGrpSpPr/>
          <p:nvPr/>
        </p:nvGrpSpPr>
        <p:grpSpPr>
          <a:xfrm>
            <a:off x="11814808" y="1982671"/>
            <a:ext cx="7571513" cy="7638700"/>
            <a:chOff x="0" y="0"/>
            <a:chExt cx="1026311" cy="1035418"/>
          </a:xfrm>
        </p:grpSpPr>
        <p:sp>
          <p:nvSpPr>
            <p:cNvPr id="7" name="Freeform 7"/>
            <p:cNvSpPr/>
            <p:nvPr/>
          </p:nvSpPr>
          <p:spPr>
            <a:xfrm>
              <a:off x="0" y="0"/>
              <a:ext cx="1026311" cy="1035418"/>
            </a:xfrm>
            <a:custGeom>
              <a:avLst/>
              <a:gdLst/>
              <a:ahLst/>
              <a:cxnLst/>
              <a:rect l="l" t="t" r="r" b="b"/>
              <a:pathLst>
                <a:path w="1026311" h="1035418">
                  <a:moveTo>
                    <a:pt x="740245" y="0"/>
                  </a:moveTo>
                  <a:lnTo>
                    <a:pt x="282407" y="0"/>
                  </a:lnTo>
                  <a:cubicBezTo>
                    <a:pt x="126426" y="0"/>
                    <a:pt x="0" y="123512"/>
                    <a:pt x="0" y="452381"/>
                  </a:cubicBezTo>
                  <a:cubicBezTo>
                    <a:pt x="0" y="710387"/>
                    <a:pt x="66279" y="805528"/>
                    <a:pt x="162037" y="849669"/>
                  </a:cubicBezTo>
                  <a:lnTo>
                    <a:pt x="162037" y="1035418"/>
                  </a:lnTo>
                  <a:lnTo>
                    <a:pt x="353844" y="875951"/>
                  </a:lnTo>
                  <a:lnTo>
                    <a:pt x="740245" y="875951"/>
                  </a:lnTo>
                  <a:cubicBezTo>
                    <a:pt x="899874" y="875951"/>
                    <a:pt x="1026311" y="752438"/>
                    <a:pt x="1026311" y="452319"/>
                  </a:cubicBezTo>
                  <a:cubicBezTo>
                    <a:pt x="1026323" y="123512"/>
                    <a:pt x="899874" y="0"/>
                    <a:pt x="740245" y="0"/>
                  </a:cubicBezTo>
                  <a:close/>
                </a:path>
              </a:pathLst>
            </a:custGeom>
            <a:solidFill>
              <a:srgbClr val="78C8F0"/>
            </a:solidFill>
          </p:spPr>
          <p:txBody>
            <a:bodyPr/>
            <a:lstStyle/>
            <a:p>
              <a:endParaRPr lang="en-GB"/>
            </a:p>
          </p:txBody>
        </p:sp>
        <p:sp>
          <p:nvSpPr>
            <p:cNvPr id="8" name="TextBox 8"/>
            <p:cNvSpPr txBox="1"/>
            <p:nvPr/>
          </p:nvSpPr>
          <p:spPr>
            <a:xfrm>
              <a:off x="0" y="0"/>
              <a:ext cx="1026311" cy="844918"/>
            </a:xfrm>
            <a:prstGeom prst="rect">
              <a:avLst/>
            </a:prstGeom>
          </p:spPr>
          <p:txBody>
            <a:bodyPr lIns="50800" tIns="50800" rIns="50800" bIns="50800" rtlCol="0" anchor="ctr"/>
            <a:lstStyle/>
            <a:p>
              <a:pPr algn="ctr">
                <a:lnSpc>
                  <a:spcPts val="2659"/>
                </a:lnSpc>
              </a:pPr>
              <a:endParaRPr/>
            </a:p>
          </p:txBody>
        </p:sp>
      </p:grpSp>
      <p:sp>
        <p:nvSpPr>
          <p:cNvPr id="9" name="TextBox 9"/>
          <p:cNvSpPr txBox="1"/>
          <p:nvPr/>
        </p:nvSpPr>
        <p:spPr>
          <a:xfrm>
            <a:off x="12736630" y="3135742"/>
            <a:ext cx="4925105" cy="4511183"/>
          </a:xfrm>
          <a:prstGeom prst="rect">
            <a:avLst/>
          </a:prstGeom>
        </p:spPr>
        <p:txBody>
          <a:bodyPr lIns="0" tIns="0" rIns="0" bIns="0" rtlCol="0" anchor="t">
            <a:spAutoFit/>
          </a:bodyPr>
          <a:lstStyle/>
          <a:p>
            <a:pPr algn="l">
              <a:lnSpc>
                <a:spcPts val="3286"/>
              </a:lnSpc>
            </a:pPr>
            <a:r>
              <a:rPr lang="en-US" sz="2347" b="1">
                <a:solidFill>
                  <a:srgbClr val="000000"/>
                </a:solidFill>
                <a:latin typeface="Public Sans Bold"/>
                <a:ea typeface="Public Sans Bold"/>
                <a:cs typeface="Public Sans Bold"/>
                <a:sym typeface="Public Sans Bold"/>
              </a:rPr>
              <a:t>“Kusagil on teave ja abi, aga oleks vaja inimest, kes aitaks kõike koordineerida – näiteks mina tean, et mul on üks kontaktisik ja ta mõtleb minuga koos ametite ja sotsiaal- ja tervishoiuasutuste üleselt //</a:t>
            </a:r>
          </a:p>
          <a:p>
            <a:pPr algn="l">
              <a:lnSpc>
                <a:spcPts val="3286"/>
              </a:lnSpc>
            </a:pPr>
            <a:r>
              <a:rPr lang="en-US" sz="2347" b="1">
                <a:solidFill>
                  <a:srgbClr val="000000"/>
                </a:solidFill>
                <a:latin typeface="Public Sans Bold"/>
                <a:ea typeface="Public Sans Bold"/>
                <a:cs typeface="Public Sans Bold"/>
                <a:sym typeface="Public Sans Bold"/>
              </a:rPr>
              <a:t>Ja kui on abi osutamine, siis mina ise olen oma elu ekspert ja mind oleks vaja kuulata.”</a:t>
            </a:r>
          </a:p>
          <a:p>
            <a:pPr algn="l">
              <a:lnSpc>
                <a:spcPts val="3417"/>
              </a:lnSpc>
            </a:pPr>
            <a:endParaRPr lang="en-US" sz="2347" b="1">
              <a:solidFill>
                <a:srgbClr val="000000"/>
              </a:solidFill>
              <a:latin typeface="Public Sans Bold"/>
              <a:ea typeface="Public Sans Bold"/>
              <a:cs typeface="Public Sans Bold"/>
              <a:sym typeface="Public Sans Bold"/>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78C8F0"/>
        </a:solidFill>
        <a:effectLst/>
      </p:bgPr>
    </p:bg>
    <p:spTree>
      <p:nvGrpSpPr>
        <p:cNvPr id="1" name=""/>
        <p:cNvGrpSpPr/>
        <p:nvPr/>
      </p:nvGrpSpPr>
      <p:grpSpPr>
        <a:xfrm>
          <a:off x="0" y="0"/>
          <a:ext cx="0" cy="0"/>
          <a:chOff x="0" y="0"/>
          <a:chExt cx="0" cy="0"/>
        </a:xfrm>
      </p:grpSpPr>
      <p:grpSp>
        <p:nvGrpSpPr>
          <p:cNvPr id="2" name="Group 2"/>
          <p:cNvGrpSpPr/>
          <p:nvPr/>
        </p:nvGrpSpPr>
        <p:grpSpPr>
          <a:xfrm>
            <a:off x="488999" y="722814"/>
            <a:ext cx="17260939" cy="9236420"/>
            <a:chOff x="0" y="0"/>
            <a:chExt cx="4546091" cy="2432637"/>
          </a:xfrm>
        </p:grpSpPr>
        <p:sp>
          <p:nvSpPr>
            <p:cNvPr id="3" name="Freeform 3"/>
            <p:cNvSpPr/>
            <p:nvPr/>
          </p:nvSpPr>
          <p:spPr>
            <a:xfrm>
              <a:off x="0" y="0"/>
              <a:ext cx="4546091" cy="2432637"/>
            </a:xfrm>
            <a:custGeom>
              <a:avLst/>
              <a:gdLst/>
              <a:ahLst/>
              <a:cxnLst/>
              <a:rect l="l" t="t" r="r" b="b"/>
              <a:pathLst>
                <a:path w="4546091" h="2432637">
                  <a:moveTo>
                    <a:pt x="21529" y="0"/>
                  </a:moveTo>
                  <a:lnTo>
                    <a:pt x="4524562" y="0"/>
                  </a:lnTo>
                  <a:cubicBezTo>
                    <a:pt x="4536452" y="0"/>
                    <a:pt x="4546091" y="9639"/>
                    <a:pt x="4546091" y="21529"/>
                  </a:cubicBezTo>
                  <a:lnTo>
                    <a:pt x="4546091" y="2411108"/>
                  </a:lnTo>
                  <a:cubicBezTo>
                    <a:pt x="4546091" y="2416818"/>
                    <a:pt x="4543823" y="2422294"/>
                    <a:pt x="4539785" y="2426332"/>
                  </a:cubicBezTo>
                  <a:cubicBezTo>
                    <a:pt x="4535748" y="2430369"/>
                    <a:pt x="4530272" y="2432637"/>
                    <a:pt x="4524562" y="2432637"/>
                  </a:cubicBezTo>
                  <a:lnTo>
                    <a:pt x="21529" y="2432637"/>
                  </a:lnTo>
                  <a:cubicBezTo>
                    <a:pt x="15819" y="2432637"/>
                    <a:pt x="10343" y="2430369"/>
                    <a:pt x="6306" y="2426332"/>
                  </a:cubicBezTo>
                  <a:cubicBezTo>
                    <a:pt x="2268" y="2422294"/>
                    <a:pt x="0" y="2416818"/>
                    <a:pt x="0" y="2411108"/>
                  </a:cubicBezTo>
                  <a:lnTo>
                    <a:pt x="0" y="21529"/>
                  </a:lnTo>
                  <a:cubicBezTo>
                    <a:pt x="0" y="15819"/>
                    <a:pt x="2268" y="10343"/>
                    <a:pt x="6306" y="6306"/>
                  </a:cubicBezTo>
                  <a:cubicBezTo>
                    <a:pt x="10343" y="2268"/>
                    <a:pt x="15819" y="0"/>
                    <a:pt x="21529" y="0"/>
                  </a:cubicBezTo>
                  <a:close/>
                </a:path>
              </a:pathLst>
            </a:custGeom>
            <a:solidFill>
              <a:srgbClr val="ECDEDA"/>
            </a:solidFill>
          </p:spPr>
          <p:txBody>
            <a:bodyPr/>
            <a:lstStyle/>
            <a:p>
              <a:endParaRPr lang="en-GB"/>
            </a:p>
          </p:txBody>
        </p:sp>
        <p:sp>
          <p:nvSpPr>
            <p:cNvPr id="4" name="TextBox 4"/>
            <p:cNvSpPr txBox="1"/>
            <p:nvPr/>
          </p:nvSpPr>
          <p:spPr>
            <a:xfrm>
              <a:off x="0" y="-38100"/>
              <a:ext cx="4546091" cy="2470737"/>
            </a:xfrm>
            <a:prstGeom prst="rect">
              <a:avLst/>
            </a:prstGeom>
          </p:spPr>
          <p:txBody>
            <a:bodyPr lIns="50800" tIns="50800" rIns="50800" bIns="50800" rtlCol="0" anchor="ctr"/>
            <a:lstStyle/>
            <a:p>
              <a:pPr algn="ctr">
                <a:lnSpc>
                  <a:spcPts val="2659"/>
                </a:lnSpc>
                <a:spcBef>
                  <a:spcPct val="0"/>
                </a:spcBef>
              </a:pPr>
              <a:endParaRPr/>
            </a:p>
          </p:txBody>
        </p:sp>
      </p:grpSp>
      <p:sp>
        <p:nvSpPr>
          <p:cNvPr id="5" name="TextBox 5"/>
          <p:cNvSpPr txBox="1"/>
          <p:nvPr/>
        </p:nvSpPr>
        <p:spPr>
          <a:xfrm>
            <a:off x="1028700" y="1279606"/>
            <a:ext cx="16230600" cy="8348275"/>
          </a:xfrm>
          <a:prstGeom prst="rect">
            <a:avLst/>
          </a:prstGeom>
        </p:spPr>
        <p:txBody>
          <a:bodyPr lIns="0" tIns="0" rIns="0" bIns="0" rtlCol="0" anchor="t">
            <a:spAutoFit/>
          </a:bodyPr>
          <a:lstStyle/>
          <a:p>
            <a:pPr algn="just">
              <a:lnSpc>
                <a:spcPts val="5300"/>
              </a:lnSpc>
            </a:pPr>
            <a:r>
              <a:rPr lang="en-US" sz="5000" b="1">
                <a:solidFill>
                  <a:srgbClr val="2D2C71"/>
                </a:solidFill>
                <a:latin typeface="Public Sans Bold"/>
                <a:ea typeface="Public Sans Bold"/>
                <a:cs typeface="Public Sans Bold"/>
                <a:sym typeface="Public Sans Bold"/>
              </a:rPr>
              <a:t>Mida inimesed kogevad? </a:t>
            </a:r>
          </a:p>
          <a:p>
            <a:pPr algn="just">
              <a:lnSpc>
                <a:spcPts val="3320"/>
              </a:lnSpc>
            </a:pPr>
            <a:endParaRPr lang="en-US" sz="5000" b="1">
              <a:solidFill>
                <a:srgbClr val="2D2C71"/>
              </a:solidFill>
              <a:latin typeface="Public Sans Bold"/>
              <a:ea typeface="Public Sans Bold"/>
              <a:cs typeface="Public Sans Bold"/>
              <a:sym typeface="Public Sans Bold"/>
            </a:endParaRPr>
          </a:p>
          <a:p>
            <a:pPr marL="755651" lvl="1" indent="-377825" algn="just">
              <a:lnSpc>
                <a:spcPts val="3710"/>
              </a:lnSpc>
              <a:buFont typeface="Arial"/>
              <a:buChar char="•"/>
            </a:pPr>
            <a:r>
              <a:rPr lang="en-US" sz="3500">
                <a:solidFill>
                  <a:srgbClr val="2D2C71"/>
                </a:solidFill>
                <a:latin typeface="Public Sans"/>
                <a:ea typeface="Public Sans"/>
                <a:cs typeface="Public Sans"/>
                <a:sym typeface="Public Sans"/>
              </a:rPr>
              <a:t>Teenuste kättesaadavus on ebapiisav ning abi on killustatud erinevate valdkondade ja haldustasandite vahel. </a:t>
            </a:r>
          </a:p>
          <a:p>
            <a:pPr algn="just">
              <a:lnSpc>
                <a:spcPts val="3710"/>
              </a:lnSpc>
            </a:pPr>
            <a:endParaRPr lang="en-US" sz="3500">
              <a:solidFill>
                <a:srgbClr val="2D2C71"/>
              </a:solidFill>
              <a:latin typeface="Public Sans"/>
              <a:ea typeface="Public Sans"/>
              <a:cs typeface="Public Sans"/>
              <a:sym typeface="Public Sans"/>
            </a:endParaRPr>
          </a:p>
          <a:p>
            <a:pPr marL="755651" lvl="1" indent="-377825" algn="just">
              <a:lnSpc>
                <a:spcPts val="3710"/>
              </a:lnSpc>
              <a:buFont typeface="Arial"/>
              <a:buChar char="•"/>
            </a:pPr>
            <a:r>
              <a:rPr lang="en-US" sz="3500">
                <a:solidFill>
                  <a:srgbClr val="2D2C71"/>
                </a:solidFill>
                <a:latin typeface="Public Sans"/>
                <a:ea typeface="Public Sans"/>
                <a:cs typeface="Public Sans"/>
                <a:sym typeface="Public Sans"/>
              </a:rPr>
              <a:t>Teenuste üleminekud on katkendlikud, nt lapseeast täiskasvanu ikka. </a:t>
            </a:r>
          </a:p>
          <a:p>
            <a:pPr algn="just">
              <a:lnSpc>
                <a:spcPts val="3710"/>
              </a:lnSpc>
            </a:pPr>
            <a:endParaRPr lang="en-US" sz="3500">
              <a:solidFill>
                <a:srgbClr val="2D2C71"/>
              </a:solidFill>
              <a:latin typeface="Public Sans"/>
              <a:ea typeface="Public Sans"/>
              <a:cs typeface="Public Sans"/>
              <a:sym typeface="Public Sans"/>
            </a:endParaRPr>
          </a:p>
          <a:p>
            <a:pPr marL="755651" lvl="1" indent="-377825" algn="just">
              <a:lnSpc>
                <a:spcPts val="3710"/>
              </a:lnSpc>
              <a:buFont typeface="Arial"/>
              <a:buChar char="•"/>
            </a:pPr>
            <a:r>
              <a:rPr lang="en-US" sz="3500" b="1">
                <a:solidFill>
                  <a:srgbClr val="2D2C71"/>
                </a:solidFill>
                <a:latin typeface="Public Sans Bold"/>
                <a:ea typeface="Public Sans Bold"/>
                <a:cs typeface="Public Sans Bold"/>
                <a:sym typeface="Public Sans Bold"/>
              </a:rPr>
              <a:t>Inimesed ei erista “suures pildis” kohaliku omavalitsuse või riigi teenuseid.</a:t>
            </a:r>
            <a:r>
              <a:rPr lang="en-US" sz="3500">
                <a:solidFill>
                  <a:srgbClr val="2D2C71"/>
                </a:solidFill>
                <a:latin typeface="Public Sans"/>
                <a:ea typeface="Public Sans"/>
                <a:cs typeface="Public Sans"/>
                <a:sym typeface="Public Sans"/>
              </a:rPr>
              <a:t> </a:t>
            </a:r>
          </a:p>
          <a:p>
            <a:pPr algn="just">
              <a:lnSpc>
                <a:spcPts val="3710"/>
              </a:lnSpc>
            </a:pPr>
            <a:endParaRPr lang="en-US" sz="3500">
              <a:solidFill>
                <a:srgbClr val="2D2C71"/>
              </a:solidFill>
              <a:latin typeface="Public Sans"/>
              <a:ea typeface="Public Sans"/>
              <a:cs typeface="Public Sans"/>
              <a:sym typeface="Public Sans"/>
            </a:endParaRPr>
          </a:p>
          <a:p>
            <a:pPr marL="755651" lvl="1" indent="-377825" algn="just">
              <a:lnSpc>
                <a:spcPts val="3710"/>
              </a:lnSpc>
              <a:buFont typeface="Arial"/>
              <a:buChar char="•"/>
            </a:pPr>
            <a:r>
              <a:rPr lang="en-US" sz="3500">
                <a:solidFill>
                  <a:srgbClr val="2D2C71"/>
                </a:solidFill>
                <a:latin typeface="Public Sans"/>
                <a:ea typeface="Public Sans"/>
                <a:cs typeface="Public Sans"/>
                <a:sym typeface="Public Sans"/>
              </a:rPr>
              <a:t>Väärtustatakse</a:t>
            </a:r>
            <a:r>
              <a:rPr lang="en-US" sz="3500" b="1">
                <a:solidFill>
                  <a:srgbClr val="2D2C71"/>
                </a:solidFill>
                <a:latin typeface="Public Sans Bold"/>
                <a:ea typeface="Public Sans Bold"/>
                <a:cs typeface="Public Sans Bold"/>
                <a:sym typeface="Public Sans Bold"/>
              </a:rPr>
              <a:t> 1:1-le teenuseid</a:t>
            </a:r>
            <a:r>
              <a:rPr lang="en-US" sz="3500">
                <a:solidFill>
                  <a:srgbClr val="2D2C71"/>
                </a:solidFill>
                <a:latin typeface="Public Sans"/>
                <a:ea typeface="Public Sans"/>
                <a:cs typeface="Public Sans"/>
                <a:sym typeface="Public Sans"/>
              </a:rPr>
              <a:t>, eriti suurte elumuutuste, kriiside ajal. </a:t>
            </a:r>
          </a:p>
          <a:p>
            <a:pPr algn="just">
              <a:lnSpc>
                <a:spcPts val="3710"/>
              </a:lnSpc>
            </a:pPr>
            <a:endParaRPr lang="en-US" sz="3500">
              <a:solidFill>
                <a:srgbClr val="2D2C71"/>
              </a:solidFill>
              <a:latin typeface="Public Sans"/>
              <a:ea typeface="Public Sans"/>
              <a:cs typeface="Public Sans"/>
              <a:sym typeface="Public Sans"/>
            </a:endParaRPr>
          </a:p>
          <a:p>
            <a:pPr marL="755651" lvl="1" indent="-377825" algn="just">
              <a:lnSpc>
                <a:spcPts val="3710"/>
              </a:lnSpc>
              <a:buFont typeface="Arial"/>
              <a:buChar char="•"/>
            </a:pPr>
            <a:r>
              <a:rPr lang="en-US" sz="3500">
                <a:solidFill>
                  <a:srgbClr val="2D2C71"/>
                </a:solidFill>
                <a:latin typeface="Public Sans"/>
                <a:ea typeface="Public Sans"/>
                <a:cs typeface="Public Sans"/>
                <a:sym typeface="Public Sans"/>
              </a:rPr>
              <a:t>Abivajaja peab ise sotsiaalsüsteemis orienteeruma ning oskama õigesse kohta pöörduda, inimese “asjaajamise koormus” on suur.</a:t>
            </a:r>
          </a:p>
          <a:p>
            <a:pPr algn="just">
              <a:lnSpc>
                <a:spcPts val="3710"/>
              </a:lnSpc>
            </a:pPr>
            <a:endParaRPr lang="en-US" sz="3500">
              <a:solidFill>
                <a:srgbClr val="2D2C71"/>
              </a:solidFill>
              <a:latin typeface="Public Sans"/>
              <a:ea typeface="Public Sans"/>
              <a:cs typeface="Public Sans"/>
              <a:sym typeface="Public Sans"/>
            </a:endParaRPr>
          </a:p>
          <a:p>
            <a:pPr marL="755651" lvl="1" indent="-377825" algn="just">
              <a:lnSpc>
                <a:spcPts val="3710"/>
              </a:lnSpc>
              <a:buFont typeface="Arial"/>
              <a:buChar char="•"/>
            </a:pPr>
            <a:r>
              <a:rPr lang="en-US" sz="3500">
                <a:solidFill>
                  <a:srgbClr val="2D2C71"/>
                </a:solidFill>
                <a:latin typeface="Public Sans"/>
                <a:ea typeface="Public Sans"/>
                <a:cs typeface="Public Sans"/>
                <a:sym typeface="Public Sans"/>
              </a:rPr>
              <a:t>Teave abi kohta on enamasti olemas, kuid selleni jõudmine ja orienteerumine on keeruline. </a:t>
            </a:r>
          </a:p>
          <a:p>
            <a:pPr algn="just">
              <a:lnSpc>
                <a:spcPts val="2035"/>
              </a:lnSpc>
            </a:pPr>
            <a:endParaRPr lang="en-US" sz="3500">
              <a:solidFill>
                <a:srgbClr val="2D2C71"/>
              </a:solidFill>
              <a:latin typeface="Public Sans"/>
              <a:ea typeface="Public Sans"/>
              <a:cs typeface="Public Sans"/>
              <a:sym typeface="Public Sans"/>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78C8F0"/>
        </a:solidFill>
        <a:effectLst/>
      </p:bgPr>
    </p:bg>
    <p:spTree>
      <p:nvGrpSpPr>
        <p:cNvPr id="1" name=""/>
        <p:cNvGrpSpPr/>
        <p:nvPr/>
      </p:nvGrpSpPr>
      <p:grpSpPr>
        <a:xfrm>
          <a:off x="0" y="0"/>
          <a:ext cx="0" cy="0"/>
          <a:chOff x="0" y="0"/>
          <a:chExt cx="0" cy="0"/>
        </a:xfrm>
      </p:grpSpPr>
      <p:grpSp>
        <p:nvGrpSpPr>
          <p:cNvPr id="2" name="Group 2"/>
          <p:cNvGrpSpPr/>
          <p:nvPr/>
        </p:nvGrpSpPr>
        <p:grpSpPr>
          <a:xfrm>
            <a:off x="693482" y="832920"/>
            <a:ext cx="17260939" cy="9236420"/>
            <a:chOff x="0" y="0"/>
            <a:chExt cx="4546091" cy="2432637"/>
          </a:xfrm>
        </p:grpSpPr>
        <p:sp>
          <p:nvSpPr>
            <p:cNvPr id="3" name="Freeform 3"/>
            <p:cNvSpPr/>
            <p:nvPr/>
          </p:nvSpPr>
          <p:spPr>
            <a:xfrm>
              <a:off x="0" y="0"/>
              <a:ext cx="4546091" cy="2432637"/>
            </a:xfrm>
            <a:custGeom>
              <a:avLst/>
              <a:gdLst/>
              <a:ahLst/>
              <a:cxnLst/>
              <a:rect l="l" t="t" r="r" b="b"/>
              <a:pathLst>
                <a:path w="4546091" h="2432637">
                  <a:moveTo>
                    <a:pt x="21529" y="0"/>
                  </a:moveTo>
                  <a:lnTo>
                    <a:pt x="4524562" y="0"/>
                  </a:lnTo>
                  <a:cubicBezTo>
                    <a:pt x="4536452" y="0"/>
                    <a:pt x="4546091" y="9639"/>
                    <a:pt x="4546091" y="21529"/>
                  </a:cubicBezTo>
                  <a:lnTo>
                    <a:pt x="4546091" y="2411108"/>
                  </a:lnTo>
                  <a:cubicBezTo>
                    <a:pt x="4546091" y="2416818"/>
                    <a:pt x="4543823" y="2422294"/>
                    <a:pt x="4539785" y="2426332"/>
                  </a:cubicBezTo>
                  <a:cubicBezTo>
                    <a:pt x="4535748" y="2430369"/>
                    <a:pt x="4530272" y="2432637"/>
                    <a:pt x="4524562" y="2432637"/>
                  </a:cubicBezTo>
                  <a:lnTo>
                    <a:pt x="21529" y="2432637"/>
                  </a:lnTo>
                  <a:cubicBezTo>
                    <a:pt x="15819" y="2432637"/>
                    <a:pt x="10343" y="2430369"/>
                    <a:pt x="6306" y="2426332"/>
                  </a:cubicBezTo>
                  <a:cubicBezTo>
                    <a:pt x="2268" y="2422294"/>
                    <a:pt x="0" y="2416818"/>
                    <a:pt x="0" y="2411108"/>
                  </a:cubicBezTo>
                  <a:lnTo>
                    <a:pt x="0" y="21529"/>
                  </a:lnTo>
                  <a:cubicBezTo>
                    <a:pt x="0" y="15819"/>
                    <a:pt x="2268" y="10343"/>
                    <a:pt x="6306" y="6306"/>
                  </a:cubicBezTo>
                  <a:cubicBezTo>
                    <a:pt x="10343" y="2268"/>
                    <a:pt x="15819" y="0"/>
                    <a:pt x="21529" y="0"/>
                  </a:cubicBezTo>
                  <a:close/>
                </a:path>
              </a:pathLst>
            </a:custGeom>
            <a:solidFill>
              <a:srgbClr val="ECDEDA"/>
            </a:solidFill>
          </p:spPr>
          <p:txBody>
            <a:bodyPr/>
            <a:lstStyle/>
            <a:p>
              <a:endParaRPr lang="en-GB"/>
            </a:p>
          </p:txBody>
        </p:sp>
        <p:sp>
          <p:nvSpPr>
            <p:cNvPr id="4" name="TextBox 4"/>
            <p:cNvSpPr txBox="1"/>
            <p:nvPr/>
          </p:nvSpPr>
          <p:spPr>
            <a:xfrm>
              <a:off x="0" y="-38100"/>
              <a:ext cx="4546091" cy="2470737"/>
            </a:xfrm>
            <a:prstGeom prst="rect">
              <a:avLst/>
            </a:prstGeom>
          </p:spPr>
          <p:txBody>
            <a:bodyPr lIns="50800" tIns="50800" rIns="50800" bIns="50800" rtlCol="0" anchor="ctr"/>
            <a:lstStyle/>
            <a:p>
              <a:pPr algn="ctr">
                <a:lnSpc>
                  <a:spcPts val="2659"/>
                </a:lnSpc>
                <a:spcBef>
                  <a:spcPct val="0"/>
                </a:spcBef>
              </a:pPr>
              <a:endParaRPr/>
            </a:p>
          </p:txBody>
        </p:sp>
      </p:grpSp>
      <p:sp>
        <p:nvSpPr>
          <p:cNvPr id="5" name="TextBox 5"/>
          <p:cNvSpPr txBox="1"/>
          <p:nvPr/>
        </p:nvSpPr>
        <p:spPr>
          <a:xfrm>
            <a:off x="909791" y="1257672"/>
            <a:ext cx="16121610" cy="912157"/>
          </a:xfrm>
          <a:prstGeom prst="rect">
            <a:avLst/>
          </a:prstGeom>
        </p:spPr>
        <p:txBody>
          <a:bodyPr lIns="0" tIns="0" rIns="0" bIns="0" rtlCol="0" anchor="t">
            <a:spAutoFit/>
          </a:bodyPr>
          <a:lstStyle/>
          <a:p>
            <a:pPr algn="just">
              <a:lnSpc>
                <a:spcPts val="5264"/>
              </a:lnSpc>
            </a:pPr>
            <a:r>
              <a:rPr lang="en-US" sz="4966" b="1">
                <a:solidFill>
                  <a:srgbClr val="2D2C71"/>
                </a:solidFill>
                <a:latin typeface="Public Sans Bold"/>
                <a:ea typeface="Public Sans Bold"/>
                <a:cs typeface="Public Sans Bold"/>
                <a:sym typeface="Public Sans Bold"/>
              </a:rPr>
              <a:t>Mida inimesed kogevad? </a:t>
            </a:r>
          </a:p>
          <a:p>
            <a:pPr algn="just">
              <a:lnSpc>
                <a:spcPts val="2022"/>
              </a:lnSpc>
            </a:pPr>
            <a:endParaRPr lang="en-US" sz="4966" b="1">
              <a:solidFill>
                <a:srgbClr val="2D2C71"/>
              </a:solidFill>
              <a:latin typeface="Public Sans Bold"/>
              <a:ea typeface="Public Sans Bold"/>
              <a:cs typeface="Public Sans Bold"/>
              <a:sym typeface="Public Sans Bold"/>
            </a:endParaRPr>
          </a:p>
        </p:txBody>
      </p:sp>
      <p:sp>
        <p:nvSpPr>
          <p:cNvPr id="6" name="TextBox 6"/>
          <p:cNvSpPr txBox="1"/>
          <p:nvPr/>
        </p:nvSpPr>
        <p:spPr>
          <a:xfrm>
            <a:off x="948689" y="2274641"/>
            <a:ext cx="16043814" cy="7114975"/>
          </a:xfrm>
          <a:prstGeom prst="rect">
            <a:avLst/>
          </a:prstGeom>
        </p:spPr>
        <p:txBody>
          <a:bodyPr lIns="0" tIns="0" rIns="0" bIns="0" rtlCol="0" anchor="t">
            <a:spAutoFit/>
          </a:bodyPr>
          <a:lstStyle/>
          <a:p>
            <a:pPr marL="579230" lvl="1" indent="-289615" algn="l">
              <a:lnSpc>
                <a:spcPts val="3756"/>
              </a:lnSpc>
              <a:buFont typeface="Arial"/>
              <a:buChar char="•"/>
            </a:pPr>
            <a:r>
              <a:rPr lang="en-US" sz="2682" b="1">
                <a:solidFill>
                  <a:srgbClr val="2D2C71"/>
                </a:solidFill>
                <a:latin typeface="Public Sans Bold"/>
                <a:ea typeface="Public Sans Bold"/>
                <a:cs typeface="Public Sans Bold"/>
                <a:sym typeface="Public Sans Bold"/>
              </a:rPr>
              <a:t>Isikliku abistaja teenus </a:t>
            </a:r>
            <a:r>
              <a:rPr lang="en-US" sz="2682">
                <a:solidFill>
                  <a:srgbClr val="2D2C71"/>
                </a:solidFill>
                <a:latin typeface="Public Sans"/>
                <a:ea typeface="Public Sans"/>
                <a:cs typeface="Public Sans"/>
                <a:sym typeface="Public Sans"/>
              </a:rPr>
              <a:t>– teenus on halvasti kättesaadav, sest inimene peab sageli ise abistaja leidma. Madal töötasu teeb sobivate abistajate leidmise keeruliseks.</a:t>
            </a:r>
          </a:p>
          <a:p>
            <a:pPr marL="579230" lvl="1" indent="-289615" algn="l">
              <a:lnSpc>
                <a:spcPts val="3756"/>
              </a:lnSpc>
              <a:buFont typeface="Arial"/>
              <a:buChar char="•"/>
            </a:pPr>
            <a:r>
              <a:rPr lang="en-US" sz="2682" b="1">
                <a:solidFill>
                  <a:srgbClr val="2D2C71"/>
                </a:solidFill>
                <a:latin typeface="Public Sans Bold"/>
                <a:ea typeface="Public Sans Bold"/>
                <a:cs typeface="Public Sans Bold"/>
                <a:sym typeface="Public Sans Bold"/>
              </a:rPr>
              <a:t>Sotsiaaleluruumid </a:t>
            </a:r>
            <a:r>
              <a:rPr lang="en-US" sz="2682">
                <a:solidFill>
                  <a:srgbClr val="2D2C71"/>
                </a:solidFill>
                <a:latin typeface="Public Sans"/>
                <a:ea typeface="Public Sans"/>
                <a:cs typeface="Public Sans"/>
                <a:sym typeface="Public Sans"/>
              </a:rPr>
              <a:t>– probleemiks on ligipääsetavus ning eluruumide sobivus inimese vajadustega. Üürilepingute korduv pikendamine tekitab ebavajalikku asjaajamist ja ärevust, kui abivajadus pole muutunud.</a:t>
            </a:r>
          </a:p>
          <a:p>
            <a:pPr marL="579230" lvl="1" indent="-289615" algn="l">
              <a:lnSpc>
                <a:spcPts val="3756"/>
              </a:lnSpc>
              <a:spcBef>
                <a:spcPct val="0"/>
              </a:spcBef>
              <a:buFont typeface="Arial"/>
              <a:buChar char="•"/>
            </a:pPr>
            <a:r>
              <a:rPr lang="en-US" sz="2682" b="1">
                <a:solidFill>
                  <a:srgbClr val="2D2C71"/>
                </a:solidFill>
                <a:latin typeface="Public Sans Bold"/>
                <a:ea typeface="Public Sans Bold"/>
                <a:cs typeface="Public Sans Bold"/>
                <a:sym typeface="Public Sans Bold"/>
              </a:rPr>
              <a:t>Toiduabi </a:t>
            </a:r>
            <a:r>
              <a:rPr lang="en-US" sz="2682">
                <a:solidFill>
                  <a:srgbClr val="2D2C71"/>
                </a:solidFill>
                <a:latin typeface="Public Sans"/>
                <a:ea typeface="Public Sans"/>
                <a:cs typeface="Public Sans"/>
                <a:sym typeface="Public Sans"/>
              </a:rPr>
              <a:t>– abi saamise tingimused erinevad linnaositi ega ole inimestele selged. Toidu jagamise aeg ja koht ei ole kõigile turvaline ega mugav ning toiduvalik võiks paremini toetada tervislikku toitumist.</a:t>
            </a:r>
          </a:p>
          <a:p>
            <a:pPr marL="579230" lvl="1" indent="-289615" algn="l">
              <a:lnSpc>
                <a:spcPts val="3756"/>
              </a:lnSpc>
              <a:spcBef>
                <a:spcPct val="0"/>
              </a:spcBef>
              <a:buFont typeface="Arial"/>
              <a:buChar char="•"/>
            </a:pPr>
            <a:r>
              <a:rPr lang="en-US" sz="2682" b="1">
                <a:solidFill>
                  <a:srgbClr val="2D2C71"/>
                </a:solidFill>
                <a:latin typeface="Public Sans Bold"/>
                <a:ea typeface="Public Sans Bold"/>
                <a:cs typeface="Public Sans Bold"/>
                <a:sym typeface="Public Sans Bold"/>
              </a:rPr>
              <a:t>Omastehooldaja asendusteenus </a:t>
            </a:r>
            <a:r>
              <a:rPr lang="en-US" sz="2682">
                <a:solidFill>
                  <a:srgbClr val="2D2C71"/>
                </a:solidFill>
                <a:latin typeface="Public Sans"/>
                <a:ea typeface="Public Sans"/>
                <a:cs typeface="Public Sans"/>
                <a:sym typeface="Public Sans"/>
              </a:rPr>
              <a:t>- kuigi uuringus osalenud pere oli olnud pikaajaliselt linnaosavalitsuse vaateväljas, ei olnud neile kunagi omastehooldaja asendamise teenust tutvustatud.</a:t>
            </a:r>
          </a:p>
          <a:p>
            <a:pPr marL="579230" lvl="1" indent="-289615" algn="l">
              <a:lnSpc>
                <a:spcPts val="3756"/>
              </a:lnSpc>
              <a:spcBef>
                <a:spcPct val="0"/>
              </a:spcBef>
              <a:buFont typeface="Arial"/>
              <a:buChar char="•"/>
            </a:pPr>
            <a:r>
              <a:rPr lang="en-US" sz="2682">
                <a:solidFill>
                  <a:srgbClr val="2D2C71"/>
                </a:solidFill>
                <a:latin typeface="Public Sans"/>
                <a:ea typeface="Public Sans"/>
                <a:cs typeface="Public Sans"/>
                <a:sym typeface="Public Sans"/>
              </a:rPr>
              <a:t>Kriitilised oldi asutuste liitmise osas (Tallinna Erihoolekande ja Rehabilitatsioonikeskus). Ei pöörata enam tähelepanu kõikidele sihtgruppidele ning on kadunud personaalne lähenemine ning inimlikkus</a:t>
            </a:r>
          </a:p>
          <a:p>
            <a:pPr algn="l">
              <a:lnSpc>
                <a:spcPts val="3616"/>
              </a:lnSpc>
              <a:spcBef>
                <a:spcPct val="0"/>
              </a:spcBef>
            </a:pPr>
            <a:endParaRPr lang="en-US" sz="2682">
              <a:solidFill>
                <a:srgbClr val="2D2C71"/>
              </a:solidFill>
              <a:latin typeface="Public Sans"/>
              <a:ea typeface="Public Sans"/>
              <a:cs typeface="Public Sans"/>
              <a:sym typeface="Public Sans"/>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78C8F0"/>
        </a:solidFill>
        <a:effectLst/>
      </p:bgPr>
    </p:bg>
    <p:spTree>
      <p:nvGrpSpPr>
        <p:cNvPr id="1" name=""/>
        <p:cNvGrpSpPr/>
        <p:nvPr/>
      </p:nvGrpSpPr>
      <p:grpSpPr>
        <a:xfrm>
          <a:off x="0" y="0"/>
          <a:ext cx="0" cy="0"/>
          <a:chOff x="0" y="0"/>
          <a:chExt cx="0" cy="0"/>
        </a:xfrm>
      </p:grpSpPr>
      <p:grpSp>
        <p:nvGrpSpPr>
          <p:cNvPr id="2" name="Group 2"/>
          <p:cNvGrpSpPr/>
          <p:nvPr/>
        </p:nvGrpSpPr>
        <p:grpSpPr>
          <a:xfrm>
            <a:off x="488999" y="722814"/>
            <a:ext cx="17260939" cy="9236420"/>
            <a:chOff x="0" y="0"/>
            <a:chExt cx="4546091" cy="2432637"/>
          </a:xfrm>
        </p:grpSpPr>
        <p:sp>
          <p:nvSpPr>
            <p:cNvPr id="3" name="Freeform 3"/>
            <p:cNvSpPr/>
            <p:nvPr/>
          </p:nvSpPr>
          <p:spPr>
            <a:xfrm>
              <a:off x="0" y="0"/>
              <a:ext cx="4546091" cy="2432637"/>
            </a:xfrm>
            <a:custGeom>
              <a:avLst/>
              <a:gdLst/>
              <a:ahLst/>
              <a:cxnLst/>
              <a:rect l="l" t="t" r="r" b="b"/>
              <a:pathLst>
                <a:path w="4546091" h="2432637">
                  <a:moveTo>
                    <a:pt x="21529" y="0"/>
                  </a:moveTo>
                  <a:lnTo>
                    <a:pt x="4524562" y="0"/>
                  </a:lnTo>
                  <a:cubicBezTo>
                    <a:pt x="4536452" y="0"/>
                    <a:pt x="4546091" y="9639"/>
                    <a:pt x="4546091" y="21529"/>
                  </a:cubicBezTo>
                  <a:lnTo>
                    <a:pt x="4546091" y="2411108"/>
                  </a:lnTo>
                  <a:cubicBezTo>
                    <a:pt x="4546091" y="2416818"/>
                    <a:pt x="4543823" y="2422294"/>
                    <a:pt x="4539785" y="2426332"/>
                  </a:cubicBezTo>
                  <a:cubicBezTo>
                    <a:pt x="4535748" y="2430369"/>
                    <a:pt x="4530272" y="2432637"/>
                    <a:pt x="4524562" y="2432637"/>
                  </a:cubicBezTo>
                  <a:lnTo>
                    <a:pt x="21529" y="2432637"/>
                  </a:lnTo>
                  <a:cubicBezTo>
                    <a:pt x="15819" y="2432637"/>
                    <a:pt x="10343" y="2430369"/>
                    <a:pt x="6306" y="2426332"/>
                  </a:cubicBezTo>
                  <a:cubicBezTo>
                    <a:pt x="2268" y="2422294"/>
                    <a:pt x="0" y="2416818"/>
                    <a:pt x="0" y="2411108"/>
                  </a:cubicBezTo>
                  <a:lnTo>
                    <a:pt x="0" y="21529"/>
                  </a:lnTo>
                  <a:cubicBezTo>
                    <a:pt x="0" y="15819"/>
                    <a:pt x="2268" y="10343"/>
                    <a:pt x="6306" y="6306"/>
                  </a:cubicBezTo>
                  <a:cubicBezTo>
                    <a:pt x="10343" y="2268"/>
                    <a:pt x="15819" y="0"/>
                    <a:pt x="21529" y="0"/>
                  </a:cubicBezTo>
                  <a:close/>
                </a:path>
              </a:pathLst>
            </a:custGeom>
            <a:solidFill>
              <a:srgbClr val="ECDEDA"/>
            </a:solidFill>
          </p:spPr>
          <p:txBody>
            <a:bodyPr/>
            <a:lstStyle/>
            <a:p>
              <a:endParaRPr lang="en-GB"/>
            </a:p>
          </p:txBody>
        </p:sp>
        <p:sp>
          <p:nvSpPr>
            <p:cNvPr id="4" name="TextBox 4"/>
            <p:cNvSpPr txBox="1"/>
            <p:nvPr/>
          </p:nvSpPr>
          <p:spPr>
            <a:xfrm>
              <a:off x="0" y="-38100"/>
              <a:ext cx="4546091" cy="2470737"/>
            </a:xfrm>
            <a:prstGeom prst="rect">
              <a:avLst/>
            </a:prstGeom>
          </p:spPr>
          <p:txBody>
            <a:bodyPr lIns="50800" tIns="50800" rIns="50800" bIns="50800" rtlCol="0" anchor="ctr"/>
            <a:lstStyle/>
            <a:p>
              <a:pPr algn="ctr">
                <a:lnSpc>
                  <a:spcPts val="2659"/>
                </a:lnSpc>
                <a:spcBef>
                  <a:spcPct val="0"/>
                </a:spcBef>
              </a:pPr>
              <a:endParaRPr/>
            </a:p>
          </p:txBody>
        </p:sp>
      </p:grpSp>
      <p:sp>
        <p:nvSpPr>
          <p:cNvPr id="5" name="TextBox 5"/>
          <p:cNvSpPr txBox="1"/>
          <p:nvPr/>
        </p:nvSpPr>
        <p:spPr>
          <a:xfrm>
            <a:off x="1028700" y="1279606"/>
            <a:ext cx="16468795" cy="9138850"/>
          </a:xfrm>
          <a:prstGeom prst="rect">
            <a:avLst/>
          </a:prstGeom>
        </p:spPr>
        <p:txBody>
          <a:bodyPr lIns="0" tIns="0" rIns="0" bIns="0" rtlCol="0" anchor="t">
            <a:spAutoFit/>
          </a:bodyPr>
          <a:lstStyle/>
          <a:p>
            <a:pPr algn="just">
              <a:lnSpc>
                <a:spcPts val="5300"/>
              </a:lnSpc>
            </a:pPr>
            <a:r>
              <a:rPr lang="en-US" sz="5000" b="1">
                <a:solidFill>
                  <a:srgbClr val="2D2C71"/>
                </a:solidFill>
                <a:latin typeface="Public Sans Bold"/>
                <a:ea typeface="Public Sans Bold"/>
                <a:cs typeface="Public Sans Bold"/>
                <a:sym typeface="Public Sans Bold"/>
              </a:rPr>
              <a:t>Mida inimesed kogevad tervishoius? </a:t>
            </a:r>
          </a:p>
          <a:p>
            <a:pPr algn="just">
              <a:lnSpc>
                <a:spcPts val="3320"/>
              </a:lnSpc>
            </a:pPr>
            <a:endParaRPr lang="en-US" sz="5000" b="1">
              <a:solidFill>
                <a:srgbClr val="2D2C71"/>
              </a:solidFill>
              <a:latin typeface="Public Sans Bold"/>
              <a:ea typeface="Public Sans Bold"/>
              <a:cs typeface="Public Sans Bold"/>
              <a:sym typeface="Public Sans Bold"/>
            </a:endParaRPr>
          </a:p>
          <a:p>
            <a:pPr marL="734061" lvl="1" indent="-367031" algn="just">
              <a:lnSpc>
                <a:spcPts val="3604"/>
              </a:lnSpc>
              <a:buFont typeface="Arial"/>
              <a:buChar char="•"/>
            </a:pPr>
            <a:r>
              <a:rPr lang="en-US" sz="3400">
                <a:solidFill>
                  <a:srgbClr val="2D2C71"/>
                </a:solidFill>
                <a:latin typeface="Public Sans"/>
                <a:ea typeface="Public Sans"/>
                <a:cs typeface="Public Sans"/>
                <a:sym typeface="Public Sans"/>
              </a:rPr>
              <a:t>Uuringus osalejad ootavad, et neid kaasatakse oma haiguse raviprotsessi sisuliselt ning koheldakse ja suhtutakse kui võrdsesse partnerisse, kellega asju arutatakse ning kelle soovidest ja vajadustest lähtudes otsuseid ka tehakse, kuid nende kogemused on pigem vastupidised. </a:t>
            </a:r>
          </a:p>
          <a:p>
            <a:pPr algn="just">
              <a:lnSpc>
                <a:spcPts val="3604"/>
              </a:lnSpc>
            </a:pPr>
            <a:endParaRPr lang="en-US" sz="3400">
              <a:solidFill>
                <a:srgbClr val="2D2C71"/>
              </a:solidFill>
              <a:latin typeface="Public Sans"/>
              <a:ea typeface="Public Sans"/>
              <a:cs typeface="Public Sans"/>
              <a:sym typeface="Public Sans"/>
            </a:endParaRPr>
          </a:p>
          <a:p>
            <a:pPr marL="734061" lvl="1" indent="-367031" algn="just">
              <a:lnSpc>
                <a:spcPts val="3604"/>
              </a:lnSpc>
              <a:buFont typeface="Arial"/>
              <a:buChar char="•"/>
            </a:pPr>
            <a:r>
              <a:rPr lang="en-US" sz="3400">
                <a:solidFill>
                  <a:srgbClr val="2D2C71"/>
                </a:solidFill>
                <a:latin typeface="Public Sans"/>
                <a:ea typeface="Public Sans"/>
                <a:cs typeface="Public Sans"/>
                <a:sym typeface="Public Sans"/>
              </a:rPr>
              <a:t>Ravi õigeaegsus ja järjekorrad, seisund eskaleerumine kuni tahtest olenematu ravini, mida oleks </a:t>
            </a:r>
            <a:r>
              <a:rPr lang="en-US" sz="3400" b="1">
                <a:solidFill>
                  <a:srgbClr val="2D2C71"/>
                </a:solidFill>
                <a:latin typeface="Public Sans Bold"/>
                <a:ea typeface="Public Sans Bold"/>
                <a:cs typeface="Public Sans Bold"/>
                <a:sym typeface="Public Sans Bold"/>
              </a:rPr>
              <a:t>eelduslikult saanud vähempiiravate teenustega ennetada.</a:t>
            </a:r>
          </a:p>
          <a:p>
            <a:pPr algn="just">
              <a:lnSpc>
                <a:spcPts val="3604"/>
              </a:lnSpc>
            </a:pPr>
            <a:endParaRPr lang="en-US" sz="3400" b="1">
              <a:solidFill>
                <a:srgbClr val="2D2C71"/>
              </a:solidFill>
              <a:latin typeface="Public Sans Bold"/>
              <a:ea typeface="Public Sans Bold"/>
              <a:cs typeface="Public Sans Bold"/>
              <a:sym typeface="Public Sans Bold"/>
            </a:endParaRPr>
          </a:p>
          <a:p>
            <a:pPr marL="734061" lvl="1" indent="-367031" algn="just">
              <a:lnSpc>
                <a:spcPts val="3604"/>
              </a:lnSpc>
              <a:buFont typeface="Arial"/>
              <a:buChar char="•"/>
            </a:pPr>
            <a:r>
              <a:rPr lang="en-US" sz="3400">
                <a:solidFill>
                  <a:srgbClr val="2D2C71"/>
                </a:solidFill>
                <a:latin typeface="Public Sans"/>
                <a:ea typeface="Public Sans"/>
                <a:cs typeface="Public Sans"/>
                <a:sym typeface="Public Sans"/>
              </a:rPr>
              <a:t>Toodi esile lõhe psühhiaatrilise ravi ja psühholoogilise nõustamise vahel. Kui kliiniline abi on veel olemas, siis nõustamist ja teraapiat ei ole peaaegu üldse saada, i</a:t>
            </a:r>
            <a:r>
              <a:rPr lang="en-US" sz="3400" b="1">
                <a:solidFill>
                  <a:srgbClr val="2D2C71"/>
                </a:solidFill>
                <a:latin typeface="Public Sans Bold"/>
                <a:ea typeface="Public Sans Bold"/>
                <a:cs typeface="Public Sans Bold"/>
                <a:sym typeface="Public Sans Bold"/>
              </a:rPr>
              <a:t>nimene peab abi saamiseks teenuste eest valdavalt ise maksma. </a:t>
            </a:r>
          </a:p>
          <a:p>
            <a:pPr algn="just">
              <a:lnSpc>
                <a:spcPts val="3604"/>
              </a:lnSpc>
            </a:pPr>
            <a:endParaRPr lang="en-US" sz="3400" b="1">
              <a:solidFill>
                <a:srgbClr val="2D2C71"/>
              </a:solidFill>
              <a:latin typeface="Public Sans Bold"/>
              <a:ea typeface="Public Sans Bold"/>
              <a:cs typeface="Public Sans Bold"/>
              <a:sym typeface="Public Sans Bold"/>
            </a:endParaRPr>
          </a:p>
          <a:p>
            <a:pPr algn="ctr">
              <a:lnSpc>
                <a:spcPts val="3604"/>
              </a:lnSpc>
            </a:pPr>
            <a:r>
              <a:rPr lang="en-US" sz="3400" i="1">
                <a:solidFill>
                  <a:srgbClr val="2D2C71"/>
                </a:solidFill>
                <a:latin typeface="Public Sans Italics"/>
                <a:ea typeface="Public Sans Italics"/>
                <a:cs typeface="Public Sans Italics"/>
                <a:sym typeface="Public Sans Italics"/>
              </a:rPr>
              <a:t>„Psühhiaatriline abi pole kättesaadav, meditsiinisüsteem ise juba suunab tasulisse pöörduma. Varasemalt oli hea vaimse tervise õe ressurss, kuid see on ka nüüd väga piiratud.”</a:t>
            </a:r>
          </a:p>
          <a:p>
            <a:pPr algn="ctr">
              <a:lnSpc>
                <a:spcPts val="3710"/>
              </a:lnSpc>
            </a:pPr>
            <a:endParaRPr lang="en-US" sz="3400" i="1">
              <a:solidFill>
                <a:srgbClr val="2D2C71"/>
              </a:solidFill>
              <a:latin typeface="Public Sans Italics"/>
              <a:ea typeface="Public Sans Italics"/>
              <a:cs typeface="Public Sans Italics"/>
              <a:sym typeface="Public Sans Italics"/>
            </a:endParaRPr>
          </a:p>
          <a:p>
            <a:pPr algn="just">
              <a:lnSpc>
                <a:spcPts val="3710"/>
              </a:lnSpc>
            </a:pPr>
            <a:endParaRPr lang="en-US" sz="3400" i="1">
              <a:solidFill>
                <a:srgbClr val="2D2C71"/>
              </a:solidFill>
              <a:latin typeface="Public Sans Italics"/>
              <a:ea typeface="Public Sans Italics"/>
              <a:cs typeface="Public Sans Italics"/>
              <a:sym typeface="Public Sans Italics"/>
            </a:endParaRPr>
          </a:p>
          <a:p>
            <a:pPr algn="just">
              <a:lnSpc>
                <a:spcPts val="2035"/>
              </a:lnSpc>
            </a:pPr>
            <a:endParaRPr lang="en-US" sz="3400" i="1">
              <a:solidFill>
                <a:srgbClr val="2D2C71"/>
              </a:solidFill>
              <a:latin typeface="Public Sans Italics"/>
              <a:ea typeface="Public Sans Italics"/>
              <a:cs typeface="Public Sans Italics"/>
              <a:sym typeface="Public Sans Italics"/>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78C8F0"/>
        </a:solidFill>
        <a:effectLst/>
      </p:bgPr>
    </p:bg>
    <p:spTree>
      <p:nvGrpSpPr>
        <p:cNvPr id="1" name=""/>
        <p:cNvGrpSpPr/>
        <p:nvPr/>
      </p:nvGrpSpPr>
      <p:grpSpPr>
        <a:xfrm>
          <a:off x="0" y="0"/>
          <a:ext cx="0" cy="0"/>
          <a:chOff x="0" y="0"/>
          <a:chExt cx="0" cy="0"/>
        </a:xfrm>
      </p:grpSpPr>
      <p:grpSp>
        <p:nvGrpSpPr>
          <p:cNvPr id="2" name="Group 2"/>
          <p:cNvGrpSpPr/>
          <p:nvPr/>
        </p:nvGrpSpPr>
        <p:grpSpPr>
          <a:xfrm>
            <a:off x="488999" y="722814"/>
            <a:ext cx="17260939" cy="9236420"/>
            <a:chOff x="0" y="0"/>
            <a:chExt cx="4546091" cy="2432637"/>
          </a:xfrm>
        </p:grpSpPr>
        <p:sp>
          <p:nvSpPr>
            <p:cNvPr id="3" name="Freeform 3"/>
            <p:cNvSpPr/>
            <p:nvPr/>
          </p:nvSpPr>
          <p:spPr>
            <a:xfrm>
              <a:off x="0" y="0"/>
              <a:ext cx="4546091" cy="2432637"/>
            </a:xfrm>
            <a:custGeom>
              <a:avLst/>
              <a:gdLst/>
              <a:ahLst/>
              <a:cxnLst/>
              <a:rect l="l" t="t" r="r" b="b"/>
              <a:pathLst>
                <a:path w="4546091" h="2432637">
                  <a:moveTo>
                    <a:pt x="21529" y="0"/>
                  </a:moveTo>
                  <a:lnTo>
                    <a:pt x="4524562" y="0"/>
                  </a:lnTo>
                  <a:cubicBezTo>
                    <a:pt x="4536452" y="0"/>
                    <a:pt x="4546091" y="9639"/>
                    <a:pt x="4546091" y="21529"/>
                  </a:cubicBezTo>
                  <a:lnTo>
                    <a:pt x="4546091" y="2411108"/>
                  </a:lnTo>
                  <a:cubicBezTo>
                    <a:pt x="4546091" y="2416818"/>
                    <a:pt x="4543823" y="2422294"/>
                    <a:pt x="4539785" y="2426332"/>
                  </a:cubicBezTo>
                  <a:cubicBezTo>
                    <a:pt x="4535748" y="2430369"/>
                    <a:pt x="4530272" y="2432637"/>
                    <a:pt x="4524562" y="2432637"/>
                  </a:cubicBezTo>
                  <a:lnTo>
                    <a:pt x="21529" y="2432637"/>
                  </a:lnTo>
                  <a:cubicBezTo>
                    <a:pt x="15819" y="2432637"/>
                    <a:pt x="10343" y="2430369"/>
                    <a:pt x="6306" y="2426332"/>
                  </a:cubicBezTo>
                  <a:cubicBezTo>
                    <a:pt x="2268" y="2422294"/>
                    <a:pt x="0" y="2416818"/>
                    <a:pt x="0" y="2411108"/>
                  </a:cubicBezTo>
                  <a:lnTo>
                    <a:pt x="0" y="21529"/>
                  </a:lnTo>
                  <a:cubicBezTo>
                    <a:pt x="0" y="15819"/>
                    <a:pt x="2268" y="10343"/>
                    <a:pt x="6306" y="6306"/>
                  </a:cubicBezTo>
                  <a:cubicBezTo>
                    <a:pt x="10343" y="2268"/>
                    <a:pt x="15819" y="0"/>
                    <a:pt x="21529" y="0"/>
                  </a:cubicBezTo>
                  <a:close/>
                </a:path>
              </a:pathLst>
            </a:custGeom>
            <a:solidFill>
              <a:srgbClr val="ECDEDA"/>
            </a:solidFill>
          </p:spPr>
          <p:txBody>
            <a:bodyPr/>
            <a:lstStyle/>
            <a:p>
              <a:endParaRPr lang="en-GB"/>
            </a:p>
          </p:txBody>
        </p:sp>
        <p:sp>
          <p:nvSpPr>
            <p:cNvPr id="4" name="TextBox 4"/>
            <p:cNvSpPr txBox="1"/>
            <p:nvPr/>
          </p:nvSpPr>
          <p:spPr>
            <a:xfrm>
              <a:off x="0" y="-38100"/>
              <a:ext cx="4546091" cy="2470737"/>
            </a:xfrm>
            <a:prstGeom prst="rect">
              <a:avLst/>
            </a:prstGeom>
          </p:spPr>
          <p:txBody>
            <a:bodyPr lIns="50800" tIns="50800" rIns="50800" bIns="50800" rtlCol="0" anchor="ctr"/>
            <a:lstStyle/>
            <a:p>
              <a:pPr algn="ctr">
                <a:lnSpc>
                  <a:spcPts val="2659"/>
                </a:lnSpc>
                <a:spcBef>
                  <a:spcPct val="0"/>
                </a:spcBef>
              </a:pPr>
              <a:endParaRPr/>
            </a:p>
          </p:txBody>
        </p:sp>
      </p:grpSp>
      <p:sp>
        <p:nvSpPr>
          <p:cNvPr id="5" name="TextBox 5"/>
          <p:cNvSpPr txBox="1"/>
          <p:nvPr/>
        </p:nvSpPr>
        <p:spPr>
          <a:xfrm>
            <a:off x="1028700" y="1279606"/>
            <a:ext cx="16543231" cy="7881550"/>
          </a:xfrm>
          <a:prstGeom prst="rect">
            <a:avLst/>
          </a:prstGeom>
        </p:spPr>
        <p:txBody>
          <a:bodyPr lIns="0" tIns="0" rIns="0" bIns="0" rtlCol="0" anchor="t">
            <a:spAutoFit/>
          </a:bodyPr>
          <a:lstStyle/>
          <a:p>
            <a:pPr algn="just">
              <a:lnSpc>
                <a:spcPts val="5300"/>
              </a:lnSpc>
            </a:pPr>
            <a:r>
              <a:rPr lang="en-US" sz="5000" b="1">
                <a:solidFill>
                  <a:srgbClr val="2D2C71"/>
                </a:solidFill>
                <a:latin typeface="Public Sans Bold"/>
                <a:ea typeface="Public Sans Bold"/>
                <a:cs typeface="Public Sans Bold"/>
                <a:sym typeface="Public Sans Bold"/>
              </a:rPr>
              <a:t>Mida inimesed kogevad tervishoius? </a:t>
            </a:r>
          </a:p>
          <a:p>
            <a:pPr algn="just">
              <a:lnSpc>
                <a:spcPts val="3320"/>
              </a:lnSpc>
            </a:pPr>
            <a:endParaRPr lang="en-US" sz="5000" b="1">
              <a:solidFill>
                <a:srgbClr val="2D2C71"/>
              </a:solidFill>
              <a:latin typeface="Public Sans Bold"/>
              <a:ea typeface="Public Sans Bold"/>
              <a:cs typeface="Public Sans Bold"/>
              <a:sym typeface="Public Sans Bold"/>
            </a:endParaRPr>
          </a:p>
          <a:p>
            <a:pPr marL="755651" lvl="1" indent="-377825" algn="just">
              <a:lnSpc>
                <a:spcPts val="3710"/>
              </a:lnSpc>
              <a:buFont typeface="Arial"/>
              <a:buChar char="•"/>
            </a:pPr>
            <a:r>
              <a:rPr lang="en-US" sz="3500">
                <a:solidFill>
                  <a:srgbClr val="2D2C71"/>
                </a:solidFill>
                <a:latin typeface="Public Sans"/>
                <a:ea typeface="Public Sans"/>
                <a:cs typeface="Public Sans"/>
                <a:sym typeface="Public Sans"/>
              </a:rPr>
              <a:t>Abi otsimist ja vastuvõtmist takistab ka </a:t>
            </a:r>
            <a:r>
              <a:rPr lang="en-US" sz="3500" b="1">
                <a:solidFill>
                  <a:srgbClr val="2D2C71"/>
                </a:solidFill>
                <a:latin typeface="Public Sans Bold"/>
                <a:ea typeface="Public Sans Bold"/>
                <a:cs typeface="Public Sans Bold"/>
                <a:sym typeface="Public Sans Bold"/>
              </a:rPr>
              <a:t>stigmatiseerimise</a:t>
            </a:r>
            <a:r>
              <a:rPr lang="en-US" sz="3500">
                <a:solidFill>
                  <a:srgbClr val="2D2C71"/>
                </a:solidFill>
                <a:latin typeface="Public Sans"/>
                <a:ea typeface="Public Sans"/>
                <a:cs typeface="Public Sans"/>
                <a:sym typeface="Public Sans"/>
              </a:rPr>
              <a:t> kogemus. Mitmed vastajad tunnevad, et nende diagnoosi ei mõisteta ning neid ei käsitleta </a:t>
            </a:r>
            <a:r>
              <a:rPr lang="en-US" sz="3500" b="1">
                <a:solidFill>
                  <a:srgbClr val="2D2C71"/>
                </a:solidFill>
                <a:latin typeface="Public Sans Bold"/>
                <a:ea typeface="Public Sans Bold"/>
                <a:cs typeface="Public Sans Bold"/>
                <a:sym typeface="Public Sans Bold"/>
              </a:rPr>
              <a:t>kompleksse abivajadusega inimestena</a:t>
            </a:r>
            <a:r>
              <a:rPr lang="en-US" sz="3500">
                <a:solidFill>
                  <a:srgbClr val="2D2C71"/>
                </a:solidFill>
                <a:latin typeface="Public Sans"/>
                <a:ea typeface="Public Sans"/>
                <a:cs typeface="Public Sans"/>
                <a:sym typeface="Public Sans"/>
              </a:rPr>
              <a:t>. </a:t>
            </a:r>
          </a:p>
          <a:p>
            <a:pPr algn="just">
              <a:lnSpc>
                <a:spcPts val="3710"/>
              </a:lnSpc>
            </a:pPr>
            <a:endParaRPr lang="en-US" sz="3500">
              <a:solidFill>
                <a:srgbClr val="2D2C71"/>
              </a:solidFill>
              <a:latin typeface="Public Sans"/>
              <a:ea typeface="Public Sans"/>
              <a:cs typeface="Public Sans"/>
              <a:sym typeface="Public Sans"/>
            </a:endParaRPr>
          </a:p>
          <a:p>
            <a:pPr marL="755651" lvl="1" indent="-377825" algn="just">
              <a:lnSpc>
                <a:spcPts val="3710"/>
              </a:lnSpc>
              <a:buFont typeface="Arial"/>
              <a:buChar char="•"/>
            </a:pPr>
            <a:r>
              <a:rPr lang="en-US" sz="3500">
                <a:solidFill>
                  <a:srgbClr val="2D2C71"/>
                </a:solidFill>
                <a:latin typeface="Public Sans"/>
                <a:ea typeface="Public Sans"/>
                <a:cs typeface="Public Sans"/>
                <a:sym typeface="Public Sans"/>
              </a:rPr>
              <a:t>Riiklikke ja institutsionaalseid süsteeme tajutakse sageli emotsioonitute ja tundetutena, mis vähendab usaldust ja valmisolekut abi küsida. </a:t>
            </a:r>
          </a:p>
          <a:p>
            <a:pPr algn="just">
              <a:lnSpc>
                <a:spcPts val="3710"/>
              </a:lnSpc>
            </a:pPr>
            <a:endParaRPr lang="en-US" sz="3500">
              <a:solidFill>
                <a:srgbClr val="2D2C71"/>
              </a:solidFill>
              <a:latin typeface="Public Sans"/>
              <a:ea typeface="Public Sans"/>
              <a:cs typeface="Public Sans"/>
              <a:sym typeface="Public Sans"/>
            </a:endParaRPr>
          </a:p>
          <a:p>
            <a:pPr marL="755651" lvl="1" indent="-377825" algn="just">
              <a:lnSpc>
                <a:spcPts val="3710"/>
              </a:lnSpc>
              <a:buFont typeface="Arial"/>
              <a:buChar char="•"/>
            </a:pPr>
            <a:r>
              <a:rPr lang="en-US" sz="3500" b="1">
                <a:solidFill>
                  <a:srgbClr val="2D2C71"/>
                </a:solidFill>
                <a:latin typeface="Public Sans Bold"/>
                <a:ea typeface="Public Sans Bold"/>
                <a:cs typeface="Public Sans Bold"/>
                <a:sym typeface="Public Sans Bold"/>
              </a:rPr>
              <a:t>Abi leidmine on inimese enda ülesanne</a:t>
            </a:r>
            <a:r>
              <a:rPr lang="en-US" sz="3500">
                <a:solidFill>
                  <a:srgbClr val="2D2C71"/>
                </a:solidFill>
                <a:latin typeface="Public Sans"/>
                <a:ea typeface="Public Sans"/>
                <a:cs typeface="Public Sans"/>
                <a:sym typeface="Public Sans"/>
              </a:rPr>
              <a:t> ja selleks peab pingutama ning keegi ei tule sulle appi.</a:t>
            </a:r>
          </a:p>
          <a:p>
            <a:pPr algn="just">
              <a:lnSpc>
                <a:spcPts val="3710"/>
              </a:lnSpc>
            </a:pPr>
            <a:endParaRPr lang="en-US" sz="3500">
              <a:solidFill>
                <a:srgbClr val="2D2C71"/>
              </a:solidFill>
              <a:latin typeface="Public Sans"/>
              <a:ea typeface="Public Sans"/>
              <a:cs typeface="Public Sans"/>
              <a:sym typeface="Public Sans"/>
            </a:endParaRPr>
          </a:p>
          <a:p>
            <a:pPr marL="755651" lvl="1" indent="-377825" algn="just">
              <a:lnSpc>
                <a:spcPts val="3710"/>
              </a:lnSpc>
              <a:buFont typeface="Arial"/>
              <a:buChar char="•"/>
            </a:pPr>
            <a:r>
              <a:rPr lang="en-US" sz="3500">
                <a:solidFill>
                  <a:srgbClr val="2D2C71"/>
                </a:solidFill>
                <a:latin typeface="Public Sans"/>
                <a:ea typeface="Public Sans"/>
                <a:cs typeface="Public Sans"/>
                <a:sym typeface="Public Sans"/>
              </a:rPr>
              <a:t>Anonüümsed kriisitelefonid ei ole paljude jaoks sobivad, kuna </a:t>
            </a:r>
            <a:r>
              <a:rPr lang="en-US" sz="3500" b="1">
                <a:solidFill>
                  <a:srgbClr val="2D2C71"/>
                </a:solidFill>
                <a:latin typeface="Public Sans Bold"/>
                <a:ea typeface="Public Sans Bold"/>
                <a:cs typeface="Public Sans Bold"/>
                <a:sym typeface="Public Sans Bold"/>
              </a:rPr>
              <a:t>võõrale on raske oma muret avada</a:t>
            </a:r>
            <a:r>
              <a:rPr lang="en-US" sz="3500">
                <a:solidFill>
                  <a:srgbClr val="2D2C71"/>
                </a:solidFill>
                <a:latin typeface="Public Sans"/>
                <a:ea typeface="Public Sans"/>
                <a:cs typeface="Public Sans"/>
                <a:sym typeface="Public Sans"/>
              </a:rPr>
              <a:t> ning kriisihetkel on koormav oma elulugu </a:t>
            </a:r>
            <a:r>
              <a:rPr lang="en-US" sz="3500" b="1">
                <a:solidFill>
                  <a:srgbClr val="2D2C71"/>
                </a:solidFill>
                <a:latin typeface="Public Sans Bold"/>
                <a:ea typeface="Public Sans Bold"/>
                <a:cs typeface="Public Sans Bold"/>
                <a:sym typeface="Public Sans Bold"/>
              </a:rPr>
              <a:t>uuesti</a:t>
            </a:r>
            <a:r>
              <a:rPr lang="en-US" sz="3500">
                <a:solidFill>
                  <a:srgbClr val="2D2C71"/>
                </a:solidFill>
                <a:latin typeface="Public Sans"/>
                <a:ea typeface="Public Sans"/>
                <a:cs typeface="Public Sans"/>
                <a:sym typeface="Public Sans"/>
              </a:rPr>
              <a:t> selgitada.</a:t>
            </a:r>
          </a:p>
          <a:p>
            <a:pPr algn="just">
              <a:lnSpc>
                <a:spcPts val="3710"/>
              </a:lnSpc>
            </a:pPr>
            <a:endParaRPr lang="en-US" sz="3500">
              <a:solidFill>
                <a:srgbClr val="2D2C71"/>
              </a:solidFill>
              <a:latin typeface="Public Sans"/>
              <a:ea typeface="Public Sans"/>
              <a:cs typeface="Public Sans"/>
              <a:sym typeface="Public Sans"/>
            </a:endParaRPr>
          </a:p>
          <a:p>
            <a:pPr algn="just">
              <a:lnSpc>
                <a:spcPts val="2035"/>
              </a:lnSpc>
            </a:pPr>
            <a:endParaRPr lang="en-US" sz="3500">
              <a:solidFill>
                <a:srgbClr val="2D2C71"/>
              </a:solidFill>
              <a:latin typeface="Public Sans"/>
              <a:ea typeface="Public Sans"/>
              <a:cs typeface="Public Sans"/>
              <a:sym typeface="Public Sans"/>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78C8F0"/>
        </a:solidFill>
        <a:effectLst/>
      </p:bgPr>
    </p:bg>
    <p:spTree>
      <p:nvGrpSpPr>
        <p:cNvPr id="1" name=""/>
        <p:cNvGrpSpPr/>
        <p:nvPr/>
      </p:nvGrpSpPr>
      <p:grpSpPr>
        <a:xfrm>
          <a:off x="0" y="0"/>
          <a:ext cx="0" cy="0"/>
          <a:chOff x="0" y="0"/>
          <a:chExt cx="0" cy="0"/>
        </a:xfrm>
      </p:grpSpPr>
      <p:grpSp>
        <p:nvGrpSpPr>
          <p:cNvPr id="2" name="Group 2"/>
          <p:cNvGrpSpPr/>
          <p:nvPr/>
        </p:nvGrpSpPr>
        <p:grpSpPr>
          <a:xfrm>
            <a:off x="488999" y="722814"/>
            <a:ext cx="17260939" cy="9236420"/>
            <a:chOff x="0" y="0"/>
            <a:chExt cx="4546091" cy="2432637"/>
          </a:xfrm>
        </p:grpSpPr>
        <p:sp>
          <p:nvSpPr>
            <p:cNvPr id="3" name="Freeform 3"/>
            <p:cNvSpPr/>
            <p:nvPr/>
          </p:nvSpPr>
          <p:spPr>
            <a:xfrm>
              <a:off x="0" y="0"/>
              <a:ext cx="4546091" cy="2432637"/>
            </a:xfrm>
            <a:custGeom>
              <a:avLst/>
              <a:gdLst/>
              <a:ahLst/>
              <a:cxnLst/>
              <a:rect l="l" t="t" r="r" b="b"/>
              <a:pathLst>
                <a:path w="4546091" h="2432637">
                  <a:moveTo>
                    <a:pt x="21529" y="0"/>
                  </a:moveTo>
                  <a:lnTo>
                    <a:pt x="4524562" y="0"/>
                  </a:lnTo>
                  <a:cubicBezTo>
                    <a:pt x="4536452" y="0"/>
                    <a:pt x="4546091" y="9639"/>
                    <a:pt x="4546091" y="21529"/>
                  </a:cubicBezTo>
                  <a:lnTo>
                    <a:pt x="4546091" y="2411108"/>
                  </a:lnTo>
                  <a:cubicBezTo>
                    <a:pt x="4546091" y="2416818"/>
                    <a:pt x="4543823" y="2422294"/>
                    <a:pt x="4539785" y="2426332"/>
                  </a:cubicBezTo>
                  <a:cubicBezTo>
                    <a:pt x="4535748" y="2430369"/>
                    <a:pt x="4530272" y="2432637"/>
                    <a:pt x="4524562" y="2432637"/>
                  </a:cubicBezTo>
                  <a:lnTo>
                    <a:pt x="21529" y="2432637"/>
                  </a:lnTo>
                  <a:cubicBezTo>
                    <a:pt x="15819" y="2432637"/>
                    <a:pt x="10343" y="2430369"/>
                    <a:pt x="6306" y="2426332"/>
                  </a:cubicBezTo>
                  <a:cubicBezTo>
                    <a:pt x="2268" y="2422294"/>
                    <a:pt x="0" y="2416818"/>
                    <a:pt x="0" y="2411108"/>
                  </a:cubicBezTo>
                  <a:lnTo>
                    <a:pt x="0" y="21529"/>
                  </a:lnTo>
                  <a:cubicBezTo>
                    <a:pt x="0" y="15819"/>
                    <a:pt x="2268" y="10343"/>
                    <a:pt x="6306" y="6306"/>
                  </a:cubicBezTo>
                  <a:cubicBezTo>
                    <a:pt x="10343" y="2268"/>
                    <a:pt x="15819" y="0"/>
                    <a:pt x="21529" y="0"/>
                  </a:cubicBezTo>
                  <a:close/>
                </a:path>
              </a:pathLst>
            </a:custGeom>
            <a:solidFill>
              <a:srgbClr val="ECDEDA"/>
            </a:solidFill>
          </p:spPr>
          <p:txBody>
            <a:bodyPr/>
            <a:lstStyle/>
            <a:p>
              <a:endParaRPr lang="en-GB"/>
            </a:p>
          </p:txBody>
        </p:sp>
        <p:sp>
          <p:nvSpPr>
            <p:cNvPr id="4" name="TextBox 4"/>
            <p:cNvSpPr txBox="1"/>
            <p:nvPr/>
          </p:nvSpPr>
          <p:spPr>
            <a:xfrm>
              <a:off x="0" y="-38100"/>
              <a:ext cx="4546091" cy="2470737"/>
            </a:xfrm>
            <a:prstGeom prst="rect">
              <a:avLst/>
            </a:prstGeom>
          </p:spPr>
          <p:txBody>
            <a:bodyPr lIns="50800" tIns="50800" rIns="50800" bIns="50800" rtlCol="0" anchor="ctr"/>
            <a:lstStyle/>
            <a:p>
              <a:pPr algn="ctr">
                <a:lnSpc>
                  <a:spcPts val="2659"/>
                </a:lnSpc>
                <a:spcBef>
                  <a:spcPct val="0"/>
                </a:spcBef>
              </a:pPr>
              <a:endParaRPr/>
            </a:p>
          </p:txBody>
        </p:sp>
      </p:grpSp>
      <p:sp>
        <p:nvSpPr>
          <p:cNvPr id="5" name="TextBox 5"/>
          <p:cNvSpPr txBox="1"/>
          <p:nvPr/>
        </p:nvSpPr>
        <p:spPr>
          <a:xfrm>
            <a:off x="1028700" y="923925"/>
            <a:ext cx="16230600" cy="8732520"/>
          </a:xfrm>
          <a:prstGeom prst="rect">
            <a:avLst/>
          </a:prstGeom>
        </p:spPr>
        <p:txBody>
          <a:bodyPr lIns="0" tIns="0" rIns="0" bIns="0" rtlCol="0" anchor="t">
            <a:spAutoFit/>
          </a:bodyPr>
          <a:lstStyle/>
          <a:p>
            <a:pPr algn="just">
              <a:lnSpc>
                <a:spcPts val="7000"/>
              </a:lnSpc>
            </a:pPr>
            <a:r>
              <a:rPr lang="en-US" sz="5000" b="1">
                <a:solidFill>
                  <a:srgbClr val="2D2C71"/>
                </a:solidFill>
                <a:latin typeface="Public Sans Bold"/>
                <a:ea typeface="Public Sans Bold"/>
                <a:cs typeface="Public Sans Bold"/>
                <a:sym typeface="Public Sans Bold"/>
              </a:rPr>
              <a:t>Mida inimesed eestkoste kohta ütlesid? </a:t>
            </a:r>
          </a:p>
          <a:p>
            <a:pPr algn="just">
              <a:lnSpc>
                <a:spcPts val="4479"/>
              </a:lnSpc>
            </a:pPr>
            <a:endParaRPr lang="en-US" sz="5000" b="1">
              <a:solidFill>
                <a:srgbClr val="2D2C71"/>
              </a:solidFill>
              <a:latin typeface="Public Sans Bold"/>
              <a:ea typeface="Public Sans Bold"/>
              <a:cs typeface="Public Sans Bold"/>
              <a:sym typeface="Public Sans Bold"/>
            </a:endParaRPr>
          </a:p>
          <a:p>
            <a:pPr marL="755651" lvl="1" indent="-377825" algn="l">
              <a:lnSpc>
                <a:spcPts val="3955"/>
              </a:lnSpc>
              <a:buFont typeface="Arial"/>
              <a:buChar char="•"/>
            </a:pPr>
            <a:r>
              <a:rPr lang="en-US" sz="3500">
                <a:solidFill>
                  <a:srgbClr val="2D2C71"/>
                </a:solidFill>
                <a:latin typeface="Public Sans"/>
                <a:ea typeface="Public Sans"/>
                <a:cs typeface="Public Sans"/>
                <a:sym typeface="Public Sans"/>
              </a:rPr>
              <a:t>Nii psüühika- kui ka intellektihäirega inimeste puhul nähakse eestkostet vahendina, mis aitab tasuda arveid, korraldada dokumentidega seotud tegevusi (nt avaldused jm) ja teha vajalikke toiminguid, millega inimene ise toime ei tule. Eestkostjat kirjeldatakse sageli kui inimest, kes „teeb minu eest asjad ära“ – maksab arveid, esitab aruandeid ja korraldab suhtlust asutustega.</a:t>
            </a:r>
          </a:p>
          <a:p>
            <a:pPr algn="l">
              <a:lnSpc>
                <a:spcPts val="3955"/>
              </a:lnSpc>
            </a:pPr>
            <a:endParaRPr lang="en-US" sz="3500">
              <a:solidFill>
                <a:srgbClr val="2D2C71"/>
              </a:solidFill>
              <a:latin typeface="Public Sans"/>
              <a:ea typeface="Public Sans"/>
              <a:cs typeface="Public Sans"/>
              <a:sym typeface="Public Sans"/>
            </a:endParaRPr>
          </a:p>
          <a:p>
            <a:pPr marL="755651" lvl="1" indent="-377825" algn="l">
              <a:lnSpc>
                <a:spcPts val="3955"/>
              </a:lnSpc>
              <a:buFont typeface="Arial"/>
              <a:buChar char="•"/>
            </a:pPr>
            <a:r>
              <a:rPr lang="en-US" sz="3500">
                <a:solidFill>
                  <a:srgbClr val="2D2C71"/>
                </a:solidFill>
                <a:latin typeface="Public Sans"/>
                <a:ea typeface="Public Sans"/>
                <a:cs typeface="Public Sans"/>
                <a:sym typeface="Public Sans"/>
              </a:rPr>
              <a:t>Intellektihäirega vastajate seas on levinud arusaam, et eestkostja võibki otsustada eestkostetava eest ning et eestkostetav on pigem klient kui aktiivne osaline. </a:t>
            </a:r>
          </a:p>
          <a:p>
            <a:pPr algn="l">
              <a:lnSpc>
                <a:spcPts val="3955"/>
              </a:lnSpc>
            </a:pPr>
            <a:endParaRPr lang="en-US" sz="3500">
              <a:solidFill>
                <a:srgbClr val="2D2C71"/>
              </a:solidFill>
              <a:latin typeface="Public Sans"/>
              <a:ea typeface="Public Sans"/>
              <a:cs typeface="Public Sans"/>
              <a:sym typeface="Public Sans"/>
            </a:endParaRPr>
          </a:p>
          <a:p>
            <a:pPr marL="755651" lvl="1" indent="-377825" algn="l">
              <a:lnSpc>
                <a:spcPts val="3955"/>
              </a:lnSpc>
              <a:buFont typeface="Arial"/>
              <a:buChar char="•"/>
            </a:pPr>
            <a:r>
              <a:rPr lang="en-US" sz="3500">
                <a:solidFill>
                  <a:srgbClr val="2D2C71"/>
                </a:solidFill>
                <a:latin typeface="Public Sans"/>
                <a:ea typeface="Public Sans"/>
                <a:cs typeface="Public Sans"/>
                <a:sym typeface="Public Sans"/>
              </a:rPr>
              <a:t>Psüühikahäirega inimestel on hirm, et kord seatud eestkoste muutub püsivaks ning puuduvad võimalused hinnata toimetuleku paranemist või eestkoste vajalikkuse vähenemist.</a:t>
            </a:r>
          </a:p>
          <a:p>
            <a:pPr algn="just">
              <a:lnSpc>
                <a:spcPts val="2659"/>
              </a:lnSpc>
            </a:pPr>
            <a:endParaRPr lang="en-US" sz="3500">
              <a:solidFill>
                <a:srgbClr val="2D2C71"/>
              </a:solidFill>
              <a:latin typeface="Public Sans"/>
              <a:ea typeface="Public Sans"/>
              <a:cs typeface="Public Sans"/>
              <a:sym typeface="Public Sans"/>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78C8F0"/>
        </a:solidFill>
        <a:effectLst/>
      </p:bgPr>
    </p:bg>
    <p:spTree>
      <p:nvGrpSpPr>
        <p:cNvPr id="1" name=""/>
        <p:cNvGrpSpPr/>
        <p:nvPr/>
      </p:nvGrpSpPr>
      <p:grpSpPr>
        <a:xfrm>
          <a:off x="0" y="0"/>
          <a:ext cx="0" cy="0"/>
          <a:chOff x="0" y="0"/>
          <a:chExt cx="0" cy="0"/>
        </a:xfrm>
      </p:grpSpPr>
      <p:grpSp>
        <p:nvGrpSpPr>
          <p:cNvPr id="2" name="Group 2"/>
          <p:cNvGrpSpPr/>
          <p:nvPr/>
        </p:nvGrpSpPr>
        <p:grpSpPr>
          <a:xfrm>
            <a:off x="488999" y="722814"/>
            <a:ext cx="17260939" cy="9236420"/>
            <a:chOff x="0" y="0"/>
            <a:chExt cx="4546091" cy="2432637"/>
          </a:xfrm>
        </p:grpSpPr>
        <p:sp>
          <p:nvSpPr>
            <p:cNvPr id="3" name="Freeform 3"/>
            <p:cNvSpPr/>
            <p:nvPr/>
          </p:nvSpPr>
          <p:spPr>
            <a:xfrm>
              <a:off x="0" y="0"/>
              <a:ext cx="4546091" cy="2432637"/>
            </a:xfrm>
            <a:custGeom>
              <a:avLst/>
              <a:gdLst/>
              <a:ahLst/>
              <a:cxnLst/>
              <a:rect l="l" t="t" r="r" b="b"/>
              <a:pathLst>
                <a:path w="4546091" h="2432637">
                  <a:moveTo>
                    <a:pt x="21529" y="0"/>
                  </a:moveTo>
                  <a:lnTo>
                    <a:pt x="4524562" y="0"/>
                  </a:lnTo>
                  <a:cubicBezTo>
                    <a:pt x="4536452" y="0"/>
                    <a:pt x="4546091" y="9639"/>
                    <a:pt x="4546091" y="21529"/>
                  </a:cubicBezTo>
                  <a:lnTo>
                    <a:pt x="4546091" y="2411108"/>
                  </a:lnTo>
                  <a:cubicBezTo>
                    <a:pt x="4546091" y="2416818"/>
                    <a:pt x="4543823" y="2422294"/>
                    <a:pt x="4539785" y="2426332"/>
                  </a:cubicBezTo>
                  <a:cubicBezTo>
                    <a:pt x="4535748" y="2430369"/>
                    <a:pt x="4530272" y="2432637"/>
                    <a:pt x="4524562" y="2432637"/>
                  </a:cubicBezTo>
                  <a:lnTo>
                    <a:pt x="21529" y="2432637"/>
                  </a:lnTo>
                  <a:cubicBezTo>
                    <a:pt x="15819" y="2432637"/>
                    <a:pt x="10343" y="2430369"/>
                    <a:pt x="6306" y="2426332"/>
                  </a:cubicBezTo>
                  <a:cubicBezTo>
                    <a:pt x="2268" y="2422294"/>
                    <a:pt x="0" y="2416818"/>
                    <a:pt x="0" y="2411108"/>
                  </a:cubicBezTo>
                  <a:lnTo>
                    <a:pt x="0" y="21529"/>
                  </a:lnTo>
                  <a:cubicBezTo>
                    <a:pt x="0" y="15819"/>
                    <a:pt x="2268" y="10343"/>
                    <a:pt x="6306" y="6306"/>
                  </a:cubicBezTo>
                  <a:cubicBezTo>
                    <a:pt x="10343" y="2268"/>
                    <a:pt x="15819" y="0"/>
                    <a:pt x="21529" y="0"/>
                  </a:cubicBezTo>
                  <a:close/>
                </a:path>
              </a:pathLst>
            </a:custGeom>
            <a:solidFill>
              <a:srgbClr val="ECDEDA"/>
            </a:solidFill>
          </p:spPr>
          <p:txBody>
            <a:bodyPr/>
            <a:lstStyle/>
            <a:p>
              <a:endParaRPr lang="en-GB"/>
            </a:p>
          </p:txBody>
        </p:sp>
        <p:sp>
          <p:nvSpPr>
            <p:cNvPr id="4" name="TextBox 4"/>
            <p:cNvSpPr txBox="1"/>
            <p:nvPr/>
          </p:nvSpPr>
          <p:spPr>
            <a:xfrm>
              <a:off x="0" y="-38100"/>
              <a:ext cx="4546091" cy="2470737"/>
            </a:xfrm>
            <a:prstGeom prst="rect">
              <a:avLst/>
            </a:prstGeom>
          </p:spPr>
          <p:txBody>
            <a:bodyPr lIns="50800" tIns="50800" rIns="50800" bIns="50800" rtlCol="0" anchor="ctr"/>
            <a:lstStyle/>
            <a:p>
              <a:pPr algn="ctr">
                <a:lnSpc>
                  <a:spcPts val="2659"/>
                </a:lnSpc>
                <a:spcBef>
                  <a:spcPct val="0"/>
                </a:spcBef>
              </a:pPr>
              <a:endParaRPr/>
            </a:p>
          </p:txBody>
        </p:sp>
      </p:grpSp>
      <p:sp>
        <p:nvSpPr>
          <p:cNvPr id="5" name="TextBox 5"/>
          <p:cNvSpPr txBox="1"/>
          <p:nvPr/>
        </p:nvSpPr>
        <p:spPr>
          <a:xfrm>
            <a:off x="1028700" y="923925"/>
            <a:ext cx="16230600" cy="8732520"/>
          </a:xfrm>
          <a:prstGeom prst="rect">
            <a:avLst/>
          </a:prstGeom>
        </p:spPr>
        <p:txBody>
          <a:bodyPr lIns="0" tIns="0" rIns="0" bIns="0" rtlCol="0" anchor="t">
            <a:spAutoFit/>
          </a:bodyPr>
          <a:lstStyle/>
          <a:p>
            <a:pPr algn="just">
              <a:lnSpc>
                <a:spcPts val="7000"/>
              </a:lnSpc>
            </a:pPr>
            <a:r>
              <a:rPr lang="en-US" sz="5000" b="1">
                <a:solidFill>
                  <a:srgbClr val="2D2C71"/>
                </a:solidFill>
                <a:latin typeface="Public Sans Bold"/>
                <a:ea typeface="Public Sans Bold"/>
                <a:cs typeface="Public Sans Bold"/>
                <a:sym typeface="Public Sans Bold"/>
              </a:rPr>
              <a:t>Mida inimesed eestkoste kohta ütlesid? </a:t>
            </a:r>
          </a:p>
          <a:p>
            <a:pPr algn="just">
              <a:lnSpc>
                <a:spcPts val="4479"/>
              </a:lnSpc>
            </a:pPr>
            <a:endParaRPr lang="en-US" sz="5000" b="1">
              <a:solidFill>
                <a:srgbClr val="2D2C71"/>
              </a:solidFill>
              <a:latin typeface="Public Sans Bold"/>
              <a:ea typeface="Public Sans Bold"/>
              <a:cs typeface="Public Sans Bold"/>
              <a:sym typeface="Public Sans Bold"/>
            </a:endParaRPr>
          </a:p>
          <a:p>
            <a:pPr marL="755651" lvl="1" indent="-377825" algn="l">
              <a:lnSpc>
                <a:spcPts val="3955"/>
              </a:lnSpc>
              <a:buFont typeface="Arial"/>
              <a:buChar char="•"/>
            </a:pPr>
            <a:r>
              <a:rPr lang="en-US" sz="3500" i="1">
                <a:solidFill>
                  <a:srgbClr val="2D2C71"/>
                </a:solidFill>
                <a:latin typeface="Public Sans Italics"/>
                <a:ea typeface="Public Sans Italics"/>
                <a:cs typeface="Public Sans Italics"/>
                <a:sym typeface="Public Sans Italics"/>
              </a:rPr>
              <a:t>“Aitab siis, kui oled omadega täitsa sassis ja ei jaga enam ööd ega mütsi.” </a:t>
            </a:r>
          </a:p>
          <a:p>
            <a:pPr algn="l">
              <a:lnSpc>
                <a:spcPts val="3955"/>
              </a:lnSpc>
            </a:pPr>
            <a:endParaRPr lang="en-US" sz="3500" i="1">
              <a:solidFill>
                <a:srgbClr val="2D2C71"/>
              </a:solidFill>
              <a:latin typeface="Public Sans Italics"/>
              <a:ea typeface="Public Sans Italics"/>
              <a:cs typeface="Public Sans Italics"/>
              <a:sym typeface="Public Sans Italics"/>
            </a:endParaRPr>
          </a:p>
          <a:p>
            <a:pPr marL="755651" lvl="1" indent="-377825" algn="l">
              <a:lnSpc>
                <a:spcPts val="3955"/>
              </a:lnSpc>
              <a:buFont typeface="Arial"/>
              <a:buChar char="•"/>
            </a:pPr>
            <a:r>
              <a:rPr lang="en-US" sz="3500" i="1">
                <a:solidFill>
                  <a:srgbClr val="2D2C71"/>
                </a:solidFill>
                <a:latin typeface="Public Sans Italics"/>
                <a:ea typeface="Public Sans Italics"/>
                <a:cs typeface="Public Sans Italics"/>
                <a:sym typeface="Public Sans Italics"/>
              </a:rPr>
              <a:t>“Kui ükskord on eestkoste seatud, siis ei saa sealt enam välja, ei anta ka võimalust nn testida, kas äkki on nüüd toimetulek paranenud vms.”</a:t>
            </a:r>
          </a:p>
          <a:p>
            <a:pPr algn="l">
              <a:lnSpc>
                <a:spcPts val="3955"/>
              </a:lnSpc>
            </a:pPr>
            <a:endParaRPr lang="en-US" sz="3500" i="1">
              <a:solidFill>
                <a:srgbClr val="2D2C71"/>
              </a:solidFill>
              <a:latin typeface="Public Sans Italics"/>
              <a:ea typeface="Public Sans Italics"/>
              <a:cs typeface="Public Sans Italics"/>
              <a:sym typeface="Public Sans Italics"/>
            </a:endParaRPr>
          </a:p>
          <a:p>
            <a:pPr marL="755651" lvl="1" indent="-377825" algn="l">
              <a:lnSpc>
                <a:spcPts val="3955"/>
              </a:lnSpc>
              <a:buFont typeface="Arial"/>
              <a:buChar char="•"/>
            </a:pPr>
            <a:r>
              <a:rPr lang="en-US" sz="3500" i="1">
                <a:solidFill>
                  <a:srgbClr val="2D2C71"/>
                </a:solidFill>
                <a:latin typeface="Public Sans Italics"/>
                <a:ea typeface="Public Sans Italics"/>
                <a:cs typeface="Public Sans Italics"/>
                <a:sym typeface="Public Sans Italics"/>
              </a:rPr>
              <a:t>“Kas eestkostet määratakse tõesti ka selleks, et abielluda, elukoha küsimusi lahendada, valida – et eestkoste hakkab piirama ka neid? Arvasin, et maksab ja esitab aruandeid.”</a:t>
            </a:r>
          </a:p>
          <a:p>
            <a:pPr algn="l">
              <a:lnSpc>
                <a:spcPts val="3955"/>
              </a:lnSpc>
            </a:pPr>
            <a:endParaRPr lang="en-US" sz="3500" i="1">
              <a:solidFill>
                <a:srgbClr val="2D2C71"/>
              </a:solidFill>
              <a:latin typeface="Public Sans Italics"/>
              <a:ea typeface="Public Sans Italics"/>
              <a:cs typeface="Public Sans Italics"/>
              <a:sym typeface="Public Sans Italics"/>
            </a:endParaRPr>
          </a:p>
          <a:p>
            <a:pPr marL="755651" lvl="1" indent="-377825" algn="l">
              <a:lnSpc>
                <a:spcPts val="3955"/>
              </a:lnSpc>
              <a:buFont typeface="Arial"/>
              <a:buChar char="•"/>
            </a:pPr>
            <a:r>
              <a:rPr lang="en-US" sz="3500">
                <a:solidFill>
                  <a:srgbClr val="2D2C71"/>
                </a:solidFill>
                <a:latin typeface="Public Sans"/>
                <a:ea typeface="Public Sans"/>
                <a:cs typeface="Public Sans"/>
                <a:sym typeface="Public Sans"/>
              </a:rPr>
              <a:t>“</a:t>
            </a:r>
            <a:r>
              <a:rPr lang="en-US" sz="3500" i="1">
                <a:solidFill>
                  <a:srgbClr val="2D2C71"/>
                </a:solidFill>
                <a:latin typeface="Public Sans Italics"/>
                <a:ea typeface="Public Sans Italics"/>
                <a:cs typeface="Public Sans Italics"/>
                <a:sym typeface="Public Sans Italics"/>
              </a:rPr>
              <a:t>Kui teenustega oleks abi korraldatud, siis ei oleks ilmselt eestkostet vaja.</a:t>
            </a:r>
            <a:r>
              <a:rPr lang="en-US" sz="3500">
                <a:solidFill>
                  <a:srgbClr val="2D2C71"/>
                </a:solidFill>
                <a:latin typeface="Public Sans"/>
                <a:ea typeface="Public Sans"/>
                <a:cs typeface="Public Sans"/>
                <a:sym typeface="Public Sans"/>
              </a:rPr>
              <a:t>” </a:t>
            </a:r>
          </a:p>
          <a:p>
            <a:pPr algn="l">
              <a:lnSpc>
                <a:spcPts val="3955"/>
              </a:lnSpc>
            </a:pPr>
            <a:endParaRPr lang="en-US" sz="3500">
              <a:solidFill>
                <a:srgbClr val="2D2C71"/>
              </a:solidFill>
              <a:latin typeface="Public Sans"/>
              <a:ea typeface="Public Sans"/>
              <a:cs typeface="Public Sans"/>
              <a:sym typeface="Public Sans"/>
            </a:endParaRPr>
          </a:p>
          <a:p>
            <a:pPr marL="755651" lvl="1" indent="-377825" algn="l">
              <a:lnSpc>
                <a:spcPts val="3955"/>
              </a:lnSpc>
              <a:buFont typeface="Arial"/>
              <a:buChar char="•"/>
            </a:pPr>
            <a:r>
              <a:rPr lang="en-US" sz="3500">
                <a:solidFill>
                  <a:srgbClr val="2D2C71"/>
                </a:solidFill>
                <a:latin typeface="Public Sans"/>
                <a:ea typeface="Public Sans"/>
                <a:cs typeface="Public Sans"/>
                <a:sym typeface="Public Sans"/>
              </a:rPr>
              <a:t> “</a:t>
            </a:r>
            <a:r>
              <a:rPr lang="en-US" sz="3500" i="1">
                <a:solidFill>
                  <a:srgbClr val="2D2C71"/>
                </a:solidFill>
                <a:latin typeface="Public Sans Italics"/>
                <a:ea typeface="Public Sans Italics"/>
                <a:cs typeface="Public Sans Italics"/>
                <a:sym typeface="Public Sans Italics"/>
              </a:rPr>
              <a:t>Iseotsustamise õigus on oluline, seda ei tohiks kergekäeliselt seada.</a:t>
            </a:r>
            <a:r>
              <a:rPr lang="en-US" sz="3500">
                <a:solidFill>
                  <a:srgbClr val="2D2C71"/>
                </a:solidFill>
                <a:latin typeface="Public Sans"/>
                <a:ea typeface="Public Sans"/>
                <a:cs typeface="Public Sans"/>
                <a:sym typeface="Public Sans"/>
              </a:rPr>
              <a:t>”</a:t>
            </a:r>
          </a:p>
          <a:p>
            <a:pPr algn="l">
              <a:lnSpc>
                <a:spcPts val="3955"/>
              </a:lnSpc>
            </a:pPr>
            <a:endParaRPr lang="en-US" sz="3500">
              <a:solidFill>
                <a:srgbClr val="2D2C71"/>
              </a:solidFill>
              <a:latin typeface="Public Sans"/>
              <a:ea typeface="Public Sans"/>
              <a:cs typeface="Public Sans"/>
              <a:sym typeface="Public Sans"/>
            </a:endParaRPr>
          </a:p>
          <a:p>
            <a:pPr algn="l">
              <a:lnSpc>
                <a:spcPts val="3955"/>
              </a:lnSpc>
            </a:pPr>
            <a:endParaRPr lang="en-US" sz="3500">
              <a:solidFill>
                <a:srgbClr val="2D2C71"/>
              </a:solidFill>
              <a:latin typeface="Public Sans"/>
              <a:ea typeface="Public Sans"/>
              <a:cs typeface="Public Sans"/>
              <a:sym typeface="Public Sans"/>
            </a:endParaRPr>
          </a:p>
          <a:p>
            <a:pPr algn="just">
              <a:lnSpc>
                <a:spcPts val="2659"/>
              </a:lnSpc>
            </a:pPr>
            <a:endParaRPr lang="en-US" sz="3500">
              <a:solidFill>
                <a:srgbClr val="2D2C71"/>
              </a:solidFill>
              <a:latin typeface="Public Sans"/>
              <a:ea typeface="Public Sans"/>
              <a:cs typeface="Public Sans"/>
              <a:sym typeface="Public Sans"/>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78C8F0"/>
        </a:solidFill>
        <a:effectLst/>
      </p:bgPr>
    </p:bg>
    <p:spTree>
      <p:nvGrpSpPr>
        <p:cNvPr id="1" name=""/>
        <p:cNvGrpSpPr/>
        <p:nvPr/>
      </p:nvGrpSpPr>
      <p:grpSpPr>
        <a:xfrm>
          <a:off x="0" y="0"/>
          <a:ext cx="0" cy="0"/>
          <a:chOff x="0" y="0"/>
          <a:chExt cx="0" cy="0"/>
        </a:xfrm>
      </p:grpSpPr>
      <p:grpSp>
        <p:nvGrpSpPr>
          <p:cNvPr id="2" name="Group 2"/>
          <p:cNvGrpSpPr/>
          <p:nvPr/>
        </p:nvGrpSpPr>
        <p:grpSpPr>
          <a:xfrm>
            <a:off x="488999" y="722814"/>
            <a:ext cx="17260939" cy="9236420"/>
            <a:chOff x="0" y="0"/>
            <a:chExt cx="4546091" cy="2432637"/>
          </a:xfrm>
        </p:grpSpPr>
        <p:sp>
          <p:nvSpPr>
            <p:cNvPr id="3" name="Freeform 3"/>
            <p:cNvSpPr/>
            <p:nvPr/>
          </p:nvSpPr>
          <p:spPr>
            <a:xfrm>
              <a:off x="0" y="0"/>
              <a:ext cx="4546091" cy="2432637"/>
            </a:xfrm>
            <a:custGeom>
              <a:avLst/>
              <a:gdLst/>
              <a:ahLst/>
              <a:cxnLst/>
              <a:rect l="l" t="t" r="r" b="b"/>
              <a:pathLst>
                <a:path w="4546091" h="2432637">
                  <a:moveTo>
                    <a:pt x="21529" y="0"/>
                  </a:moveTo>
                  <a:lnTo>
                    <a:pt x="4524562" y="0"/>
                  </a:lnTo>
                  <a:cubicBezTo>
                    <a:pt x="4536452" y="0"/>
                    <a:pt x="4546091" y="9639"/>
                    <a:pt x="4546091" y="21529"/>
                  </a:cubicBezTo>
                  <a:lnTo>
                    <a:pt x="4546091" y="2411108"/>
                  </a:lnTo>
                  <a:cubicBezTo>
                    <a:pt x="4546091" y="2416818"/>
                    <a:pt x="4543823" y="2422294"/>
                    <a:pt x="4539785" y="2426332"/>
                  </a:cubicBezTo>
                  <a:cubicBezTo>
                    <a:pt x="4535748" y="2430369"/>
                    <a:pt x="4530272" y="2432637"/>
                    <a:pt x="4524562" y="2432637"/>
                  </a:cubicBezTo>
                  <a:lnTo>
                    <a:pt x="21529" y="2432637"/>
                  </a:lnTo>
                  <a:cubicBezTo>
                    <a:pt x="15819" y="2432637"/>
                    <a:pt x="10343" y="2430369"/>
                    <a:pt x="6306" y="2426332"/>
                  </a:cubicBezTo>
                  <a:cubicBezTo>
                    <a:pt x="2268" y="2422294"/>
                    <a:pt x="0" y="2416818"/>
                    <a:pt x="0" y="2411108"/>
                  </a:cubicBezTo>
                  <a:lnTo>
                    <a:pt x="0" y="21529"/>
                  </a:lnTo>
                  <a:cubicBezTo>
                    <a:pt x="0" y="15819"/>
                    <a:pt x="2268" y="10343"/>
                    <a:pt x="6306" y="6306"/>
                  </a:cubicBezTo>
                  <a:cubicBezTo>
                    <a:pt x="10343" y="2268"/>
                    <a:pt x="15819" y="0"/>
                    <a:pt x="21529" y="0"/>
                  </a:cubicBezTo>
                  <a:close/>
                </a:path>
              </a:pathLst>
            </a:custGeom>
            <a:solidFill>
              <a:srgbClr val="ECDEDA"/>
            </a:solidFill>
          </p:spPr>
          <p:txBody>
            <a:bodyPr/>
            <a:lstStyle/>
            <a:p>
              <a:endParaRPr lang="en-GB"/>
            </a:p>
          </p:txBody>
        </p:sp>
        <p:sp>
          <p:nvSpPr>
            <p:cNvPr id="4" name="TextBox 4"/>
            <p:cNvSpPr txBox="1"/>
            <p:nvPr/>
          </p:nvSpPr>
          <p:spPr>
            <a:xfrm>
              <a:off x="0" y="-38100"/>
              <a:ext cx="4546091" cy="2470737"/>
            </a:xfrm>
            <a:prstGeom prst="rect">
              <a:avLst/>
            </a:prstGeom>
          </p:spPr>
          <p:txBody>
            <a:bodyPr lIns="50800" tIns="50800" rIns="50800" bIns="50800" rtlCol="0" anchor="ctr"/>
            <a:lstStyle/>
            <a:p>
              <a:pPr algn="ctr">
                <a:lnSpc>
                  <a:spcPts val="2659"/>
                </a:lnSpc>
                <a:spcBef>
                  <a:spcPct val="0"/>
                </a:spcBef>
              </a:pPr>
              <a:endParaRPr/>
            </a:p>
          </p:txBody>
        </p:sp>
      </p:grpSp>
      <p:sp>
        <p:nvSpPr>
          <p:cNvPr id="5" name="TextBox 5"/>
          <p:cNvSpPr txBox="1"/>
          <p:nvPr/>
        </p:nvSpPr>
        <p:spPr>
          <a:xfrm>
            <a:off x="1205302" y="1004291"/>
            <a:ext cx="16230600" cy="8711565"/>
          </a:xfrm>
          <a:prstGeom prst="rect">
            <a:avLst/>
          </a:prstGeom>
        </p:spPr>
        <p:txBody>
          <a:bodyPr lIns="0" tIns="0" rIns="0" bIns="0" rtlCol="0" anchor="t">
            <a:spAutoFit/>
          </a:bodyPr>
          <a:lstStyle/>
          <a:p>
            <a:pPr algn="just">
              <a:lnSpc>
                <a:spcPts val="5500"/>
              </a:lnSpc>
            </a:pPr>
            <a:r>
              <a:rPr lang="en-US" sz="5000" b="1">
                <a:solidFill>
                  <a:srgbClr val="2D2C71"/>
                </a:solidFill>
                <a:latin typeface="Public Sans Bold"/>
                <a:ea typeface="Public Sans Bold"/>
                <a:cs typeface="Public Sans Bold"/>
                <a:sym typeface="Public Sans Bold"/>
              </a:rPr>
              <a:t>Mida inimesed eestkoste kohta ütlesid? </a:t>
            </a:r>
          </a:p>
          <a:p>
            <a:pPr algn="just">
              <a:lnSpc>
                <a:spcPts val="3739"/>
              </a:lnSpc>
            </a:pPr>
            <a:endParaRPr lang="en-US" sz="5000" b="1">
              <a:solidFill>
                <a:srgbClr val="2D2C71"/>
              </a:solidFill>
              <a:latin typeface="Public Sans Bold"/>
              <a:ea typeface="Public Sans Bold"/>
              <a:cs typeface="Public Sans Bold"/>
              <a:sym typeface="Public Sans Bold"/>
            </a:endParaRPr>
          </a:p>
          <a:p>
            <a:pPr marL="755651" lvl="1" indent="-377825" algn="l">
              <a:lnSpc>
                <a:spcPts val="3850"/>
              </a:lnSpc>
              <a:buFont typeface="Arial"/>
              <a:buChar char="•"/>
            </a:pPr>
            <a:r>
              <a:rPr lang="en-US" sz="3500" b="1">
                <a:solidFill>
                  <a:srgbClr val="2D2C71"/>
                </a:solidFill>
                <a:latin typeface="Public Sans Bold"/>
                <a:ea typeface="Public Sans Bold"/>
                <a:cs typeface="Public Sans Bold"/>
                <a:sym typeface="Public Sans Bold"/>
              </a:rPr>
              <a:t>Inimesed peavad valimisõigust oluliseks</a:t>
            </a:r>
            <a:r>
              <a:rPr lang="en-US" sz="3500">
                <a:solidFill>
                  <a:srgbClr val="2D2C71"/>
                </a:solidFill>
                <a:latin typeface="Public Sans"/>
                <a:ea typeface="Public Sans"/>
                <a:cs typeface="Public Sans"/>
                <a:sym typeface="Public Sans"/>
              </a:rPr>
              <a:t>. Ei saada aru, miks osadel eestkostetavatel ei ole õigust valida. Leitakse, et vastav õigus peaks ka eestkoste seadmisel alles jääma. </a:t>
            </a:r>
          </a:p>
          <a:p>
            <a:pPr algn="l">
              <a:lnSpc>
                <a:spcPts val="3850"/>
              </a:lnSpc>
            </a:pPr>
            <a:endParaRPr lang="en-US" sz="3500">
              <a:solidFill>
                <a:srgbClr val="2D2C71"/>
              </a:solidFill>
              <a:latin typeface="Public Sans"/>
              <a:ea typeface="Public Sans"/>
              <a:cs typeface="Public Sans"/>
              <a:sym typeface="Public Sans"/>
            </a:endParaRPr>
          </a:p>
          <a:p>
            <a:pPr marL="755651" lvl="1" indent="-377825" algn="l">
              <a:lnSpc>
                <a:spcPts val="3850"/>
              </a:lnSpc>
              <a:buFont typeface="Arial"/>
              <a:buChar char="•"/>
            </a:pPr>
            <a:r>
              <a:rPr lang="en-US" sz="3500">
                <a:solidFill>
                  <a:srgbClr val="2D2C71"/>
                </a:solidFill>
                <a:latin typeface="Public Sans"/>
                <a:ea typeface="Public Sans"/>
                <a:cs typeface="Public Sans"/>
                <a:sym typeface="Public Sans"/>
              </a:rPr>
              <a:t>Psüühikahäirega inimesed rõhutavad, et </a:t>
            </a:r>
            <a:r>
              <a:rPr lang="en-US" sz="3500" b="1">
                <a:solidFill>
                  <a:srgbClr val="2D2C71"/>
                </a:solidFill>
                <a:latin typeface="Public Sans Bold"/>
                <a:ea typeface="Public Sans Bold"/>
                <a:cs typeface="Public Sans Bold"/>
                <a:sym typeface="Public Sans Bold"/>
              </a:rPr>
              <a:t>eestkostet ei tohiks seada kergekäeliselt ega kasutada universaalse lahendusena sotsiaalsete või vaimse tervise probleemide korral.</a:t>
            </a:r>
          </a:p>
          <a:p>
            <a:pPr algn="l">
              <a:lnSpc>
                <a:spcPts val="3850"/>
              </a:lnSpc>
            </a:pPr>
            <a:endParaRPr lang="en-US" sz="3500" b="1">
              <a:solidFill>
                <a:srgbClr val="2D2C71"/>
              </a:solidFill>
              <a:latin typeface="Public Sans Bold"/>
              <a:ea typeface="Public Sans Bold"/>
              <a:cs typeface="Public Sans Bold"/>
              <a:sym typeface="Public Sans Bold"/>
            </a:endParaRPr>
          </a:p>
          <a:p>
            <a:pPr marL="755651" lvl="1" indent="-377825" algn="l">
              <a:lnSpc>
                <a:spcPts val="3850"/>
              </a:lnSpc>
              <a:buFont typeface="Arial"/>
              <a:buChar char="•"/>
            </a:pPr>
            <a:r>
              <a:rPr lang="en-US" sz="3500">
                <a:solidFill>
                  <a:srgbClr val="2D2C71"/>
                </a:solidFill>
                <a:latin typeface="Public Sans"/>
                <a:ea typeface="Public Sans"/>
                <a:cs typeface="Public Sans"/>
                <a:sym typeface="Public Sans"/>
              </a:rPr>
              <a:t>KOV eestkostjad ei ole kättesaadavad - kontakt piiratud. </a:t>
            </a:r>
          </a:p>
          <a:p>
            <a:pPr algn="l">
              <a:lnSpc>
                <a:spcPts val="3850"/>
              </a:lnSpc>
            </a:pPr>
            <a:endParaRPr lang="en-US" sz="3500">
              <a:solidFill>
                <a:srgbClr val="2D2C71"/>
              </a:solidFill>
              <a:latin typeface="Public Sans"/>
              <a:ea typeface="Public Sans"/>
              <a:cs typeface="Public Sans"/>
              <a:sym typeface="Public Sans"/>
            </a:endParaRPr>
          </a:p>
          <a:p>
            <a:pPr marL="755651" lvl="1" indent="-377825" algn="l">
              <a:lnSpc>
                <a:spcPts val="3850"/>
              </a:lnSpc>
              <a:buFont typeface="Arial"/>
              <a:buChar char="•"/>
            </a:pPr>
            <a:r>
              <a:rPr lang="en-US" sz="3500">
                <a:solidFill>
                  <a:srgbClr val="2D2C71"/>
                </a:solidFill>
                <a:latin typeface="Public Sans"/>
                <a:ea typeface="Public Sans"/>
                <a:cs typeface="Public Sans"/>
                <a:sym typeface="Public Sans"/>
              </a:rPr>
              <a:t>Eestkostet võiks seada üksnes rahaasjade ajamiseks ja asjaajamistega tegelemiseks, muus osas võiksid õigused alles jääda. </a:t>
            </a:r>
          </a:p>
          <a:p>
            <a:pPr algn="l">
              <a:lnSpc>
                <a:spcPts val="3850"/>
              </a:lnSpc>
            </a:pPr>
            <a:endParaRPr lang="en-US" sz="3500">
              <a:solidFill>
                <a:srgbClr val="2D2C71"/>
              </a:solidFill>
              <a:latin typeface="Public Sans"/>
              <a:ea typeface="Public Sans"/>
              <a:cs typeface="Public Sans"/>
              <a:sym typeface="Public Sans"/>
            </a:endParaRPr>
          </a:p>
          <a:p>
            <a:pPr marL="755651" lvl="1" indent="-377825" algn="l">
              <a:lnSpc>
                <a:spcPts val="3850"/>
              </a:lnSpc>
              <a:buFont typeface="Arial"/>
              <a:buChar char="•"/>
            </a:pPr>
            <a:r>
              <a:rPr lang="en-US" sz="3500">
                <a:solidFill>
                  <a:srgbClr val="2D2C71"/>
                </a:solidFill>
                <a:latin typeface="Public Sans"/>
                <a:ea typeface="Public Sans"/>
                <a:cs typeface="Public Sans"/>
                <a:sym typeface="Public Sans"/>
              </a:rPr>
              <a:t>Eestkoste tajutakse peamiselt majandusliku ja igapäevase toena, rõhutati  </a:t>
            </a:r>
            <a:r>
              <a:rPr lang="en-US" sz="3500" b="1">
                <a:solidFill>
                  <a:srgbClr val="2D2C71"/>
                </a:solidFill>
                <a:latin typeface="Public Sans Bold"/>
                <a:ea typeface="Public Sans Bold"/>
                <a:cs typeface="Public Sans Bold"/>
                <a:sym typeface="Public Sans Bold"/>
              </a:rPr>
              <a:t>vajadust iseotsustamise ja aktiivse kaasamise järele.</a:t>
            </a:r>
          </a:p>
          <a:p>
            <a:pPr algn="just">
              <a:lnSpc>
                <a:spcPts val="2089"/>
              </a:lnSpc>
            </a:pPr>
            <a:endParaRPr lang="en-US" sz="3500" b="1">
              <a:solidFill>
                <a:srgbClr val="2D2C71"/>
              </a:solidFill>
              <a:latin typeface="Public Sans Bold"/>
              <a:ea typeface="Public Sans Bold"/>
              <a:cs typeface="Public Sans Bold"/>
              <a:sym typeface="Public Sans Bold"/>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78C8F0"/>
        </a:solidFill>
        <a:effectLst/>
      </p:bgPr>
    </p:bg>
    <p:spTree>
      <p:nvGrpSpPr>
        <p:cNvPr id="1" name=""/>
        <p:cNvGrpSpPr/>
        <p:nvPr/>
      </p:nvGrpSpPr>
      <p:grpSpPr>
        <a:xfrm>
          <a:off x="0" y="0"/>
          <a:ext cx="0" cy="0"/>
          <a:chOff x="0" y="0"/>
          <a:chExt cx="0" cy="0"/>
        </a:xfrm>
      </p:grpSpPr>
      <p:grpSp>
        <p:nvGrpSpPr>
          <p:cNvPr id="2" name="Group 2"/>
          <p:cNvGrpSpPr/>
          <p:nvPr/>
        </p:nvGrpSpPr>
        <p:grpSpPr>
          <a:xfrm>
            <a:off x="488999" y="722814"/>
            <a:ext cx="17260939" cy="9236420"/>
            <a:chOff x="0" y="0"/>
            <a:chExt cx="4546091" cy="2432637"/>
          </a:xfrm>
        </p:grpSpPr>
        <p:sp>
          <p:nvSpPr>
            <p:cNvPr id="3" name="Freeform 3"/>
            <p:cNvSpPr/>
            <p:nvPr/>
          </p:nvSpPr>
          <p:spPr>
            <a:xfrm>
              <a:off x="0" y="0"/>
              <a:ext cx="4546091" cy="2432637"/>
            </a:xfrm>
            <a:custGeom>
              <a:avLst/>
              <a:gdLst/>
              <a:ahLst/>
              <a:cxnLst/>
              <a:rect l="l" t="t" r="r" b="b"/>
              <a:pathLst>
                <a:path w="4546091" h="2432637">
                  <a:moveTo>
                    <a:pt x="21529" y="0"/>
                  </a:moveTo>
                  <a:lnTo>
                    <a:pt x="4524562" y="0"/>
                  </a:lnTo>
                  <a:cubicBezTo>
                    <a:pt x="4536452" y="0"/>
                    <a:pt x="4546091" y="9639"/>
                    <a:pt x="4546091" y="21529"/>
                  </a:cubicBezTo>
                  <a:lnTo>
                    <a:pt x="4546091" y="2411108"/>
                  </a:lnTo>
                  <a:cubicBezTo>
                    <a:pt x="4546091" y="2416818"/>
                    <a:pt x="4543823" y="2422294"/>
                    <a:pt x="4539785" y="2426332"/>
                  </a:cubicBezTo>
                  <a:cubicBezTo>
                    <a:pt x="4535748" y="2430369"/>
                    <a:pt x="4530272" y="2432637"/>
                    <a:pt x="4524562" y="2432637"/>
                  </a:cubicBezTo>
                  <a:lnTo>
                    <a:pt x="21529" y="2432637"/>
                  </a:lnTo>
                  <a:cubicBezTo>
                    <a:pt x="15819" y="2432637"/>
                    <a:pt x="10343" y="2430369"/>
                    <a:pt x="6306" y="2426332"/>
                  </a:cubicBezTo>
                  <a:cubicBezTo>
                    <a:pt x="2268" y="2422294"/>
                    <a:pt x="0" y="2416818"/>
                    <a:pt x="0" y="2411108"/>
                  </a:cubicBezTo>
                  <a:lnTo>
                    <a:pt x="0" y="21529"/>
                  </a:lnTo>
                  <a:cubicBezTo>
                    <a:pt x="0" y="15819"/>
                    <a:pt x="2268" y="10343"/>
                    <a:pt x="6306" y="6306"/>
                  </a:cubicBezTo>
                  <a:cubicBezTo>
                    <a:pt x="10343" y="2268"/>
                    <a:pt x="15819" y="0"/>
                    <a:pt x="21529" y="0"/>
                  </a:cubicBezTo>
                  <a:close/>
                </a:path>
              </a:pathLst>
            </a:custGeom>
            <a:solidFill>
              <a:srgbClr val="ECDEDA"/>
            </a:solidFill>
          </p:spPr>
          <p:txBody>
            <a:bodyPr/>
            <a:lstStyle/>
            <a:p>
              <a:endParaRPr lang="en-GB"/>
            </a:p>
          </p:txBody>
        </p:sp>
        <p:sp>
          <p:nvSpPr>
            <p:cNvPr id="4" name="TextBox 4"/>
            <p:cNvSpPr txBox="1"/>
            <p:nvPr/>
          </p:nvSpPr>
          <p:spPr>
            <a:xfrm>
              <a:off x="0" y="-38100"/>
              <a:ext cx="4546091" cy="2470737"/>
            </a:xfrm>
            <a:prstGeom prst="rect">
              <a:avLst/>
            </a:prstGeom>
          </p:spPr>
          <p:txBody>
            <a:bodyPr lIns="50800" tIns="50800" rIns="50800" bIns="50800" rtlCol="0" anchor="ctr"/>
            <a:lstStyle/>
            <a:p>
              <a:pPr algn="ctr">
                <a:lnSpc>
                  <a:spcPts val="2659"/>
                </a:lnSpc>
                <a:spcBef>
                  <a:spcPct val="0"/>
                </a:spcBef>
              </a:pPr>
              <a:endParaRPr/>
            </a:p>
            <a:p>
              <a:pPr algn="ctr">
                <a:lnSpc>
                  <a:spcPts val="2659"/>
                </a:lnSpc>
                <a:spcBef>
                  <a:spcPct val="0"/>
                </a:spcBef>
              </a:pPr>
              <a:endParaRPr/>
            </a:p>
          </p:txBody>
        </p:sp>
      </p:grpSp>
      <p:sp>
        <p:nvSpPr>
          <p:cNvPr id="5" name="TextBox 5"/>
          <p:cNvSpPr txBox="1"/>
          <p:nvPr/>
        </p:nvSpPr>
        <p:spPr>
          <a:xfrm>
            <a:off x="703357" y="923925"/>
            <a:ext cx="12286631" cy="10049510"/>
          </a:xfrm>
          <a:prstGeom prst="rect">
            <a:avLst/>
          </a:prstGeom>
        </p:spPr>
        <p:txBody>
          <a:bodyPr lIns="0" tIns="0" rIns="0" bIns="0" rtlCol="0" anchor="t">
            <a:spAutoFit/>
          </a:bodyPr>
          <a:lstStyle/>
          <a:p>
            <a:pPr algn="just">
              <a:lnSpc>
                <a:spcPts val="6720"/>
              </a:lnSpc>
            </a:pPr>
            <a:r>
              <a:rPr lang="en-US" sz="4800" b="1">
                <a:solidFill>
                  <a:srgbClr val="2D2C71"/>
                </a:solidFill>
                <a:latin typeface="Public Sans Bold"/>
                <a:ea typeface="Public Sans Bold"/>
                <a:cs typeface="Public Sans Bold"/>
                <a:sym typeface="Public Sans Bold"/>
              </a:rPr>
              <a:t>Arvamused “toetatud otsustamise” kohta </a:t>
            </a:r>
          </a:p>
          <a:p>
            <a:pPr algn="just">
              <a:lnSpc>
                <a:spcPts val="4759"/>
              </a:lnSpc>
            </a:pPr>
            <a:endParaRPr lang="en-US" sz="4800" b="1">
              <a:solidFill>
                <a:srgbClr val="2D2C71"/>
              </a:solidFill>
              <a:latin typeface="Public Sans Bold"/>
              <a:ea typeface="Public Sans Bold"/>
              <a:cs typeface="Public Sans Bold"/>
              <a:sym typeface="Public Sans Bold"/>
            </a:endParaRPr>
          </a:p>
          <a:p>
            <a:pPr marL="755651" lvl="1" indent="-377825" algn="l">
              <a:lnSpc>
                <a:spcPts val="4900"/>
              </a:lnSpc>
              <a:buFont typeface="Arial"/>
              <a:buChar char="•"/>
            </a:pPr>
            <a:r>
              <a:rPr lang="en-US" sz="3500">
                <a:solidFill>
                  <a:srgbClr val="2D2C71"/>
                </a:solidFill>
                <a:latin typeface="Public Sans"/>
                <a:ea typeface="Public Sans"/>
                <a:cs typeface="Public Sans"/>
                <a:sym typeface="Public Sans"/>
              </a:rPr>
              <a:t>Psüühikahäirega inimeste puhul nähti </a:t>
            </a:r>
            <a:r>
              <a:rPr lang="en-US" sz="3500" b="1">
                <a:solidFill>
                  <a:srgbClr val="2D2C71"/>
                </a:solidFill>
                <a:latin typeface="Public Sans Bold"/>
                <a:ea typeface="Public Sans Bold"/>
                <a:cs typeface="Public Sans Bold"/>
                <a:sym typeface="Public Sans Bold"/>
              </a:rPr>
              <a:t>olulise alternatiivina toetatud otsustamise teenust,</a:t>
            </a:r>
            <a:r>
              <a:rPr lang="en-US" sz="3500">
                <a:solidFill>
                  <a:srgbClr val="2D2C71"/>
                </a:solidFill>
                <a:latin typeface="Public Sans"/>
                <a:ea typeface="Public Sans"/>
                <a:cs typeface="Public Sans"/>
                <a:sym typeface="Public Sans"/>
              </a:rPr>
              <a:t> mis aitaks õigusi piiramata igapäevaste otsuste langetamisel ning ennetada eestkoste seadmist. </a:t>
            </a:r>
          </a:p>
          <a:p>
            <a:pPr marL="755651" lvl="1" indent="-377825" algn="l">
              <a:lnSpc>
                <a:spcPts val="4900"/>
              </a:lnSpc>
              <a:buFont typeface="Arial"/>
              <a:buChar char="•"/>
            </a:pPr>
            <a:r>
              <a:rPr lang="en-US" sz="3500">
                <a:solidFill>
                  <a:srgbClr val="2D2C71"/>
                </a:solidFill>
                <a:latin typeface="Public Sans"/>
                <a:ea typeface="Public Sans"/>
                <a:cs typeface="Public Sans"/>
                <a:sym typeface="Public Sans"/>
              </a:rPr>
              <a:t>Vastajad tõid välja, et eestkostja ülesandeid või toetatud otsustamise teenust osutaks sõltumatu spetsialist, mitte pereliige. </a:t>
            </a:r>
          </a:p>
          <a:p>
            <a:pPr marL="755651" lvl="1" indent="-377825" algn="l">
              <a:lnSpc>
                <a:spcPts val="4900"/>
              </a:lnSpc>
              <a:buFont typeface="Arial"/>
              <a:buChar char="•"/>
            </a:pPr>
            <a:r>
              <a:rPr lang="en-US" sz="3500">
                <a:solidFill>
                  <a:srgbClr val="2D2C71"/>
                </a:solidFill>
                <a:latin typeface="Public Sans"/>
                <a:ea typeface="Public Sans"/>
                <a:cs typeface="Public Sans"/>
                <a:sym typeface="Public Sans"/>
              </a:rPr>
              <a:t>Ka võiks toetatud otsustamise teenusest olla abi ka paralleelselt eestkoste seadmisega, erapooletu inimene aitab arvamust kujundada ja otsuseni jõuda.</a:t>
            </a:r>
          </a:p>
          <a:p>
            <a:pPr algn="l">
              <a:lnSpc>
                <a:spcPts val="3779"/>
              </a:lnSpc>
            </a:pPr>
            <a:endParaRPr lang="en-US" sz="3500">
              <a:solidFill>
                <a:srgbClr val="2D2C71"/>
              </a:solidFill>
              <a:latin typeface="Public Sans"/>
              <a:ea typeface="Public Sans"/>
              <a:cs typeface="Public Sans"/>
              <a:sym typeface="Public Sans"/>
            </a:endParaRPr>
          </a:p>
          <a:p>
            <a:pPr algn="l">
              <a:lnSpc>
                <a:spcPts val="3779"/>
              </a:lnSpc>
            </a:pPr>
            <a:endParaRPr lang="en-US" sz="3500">
              <a:solidFill>
                <a:srgbClr val="2D2C71"/>
              </a:solidFill>
              <a:latin typeface="Public Sans"/>
              <a:ea typeface="Public Sans"/>
              <a:cs typeface="Public Sans"/>
              <a:sym typeface="Public Sans"/>
            </a:endParaRPr>
          </a:p>
          <a:p>
            <a:pPr algn="l">
              <a:lnSpc>
                <a:spcPts val="3499"/>
              </a:lnSpc>
            </a:pPr>
            <a:endParaRPr lang="en-US" sz="3500">
              <a:solidFill>
                <a:srgbClr val="2D2C71"/>
              </a:solidFill>
              <a:latin typeface="Public Sans"/>
              <a:ea typeface="Public Sans"/>
              <a:cs typeface="Public Sans"/>
              <a:sym typeface="Public Sans"/>
            </a:endParaRPr>
          </a:p>
          <a:p>
            <a:pPr algn="just">
              <a:lnSpc>
                <a:spcPts val="2659"/>
              </a:lnSpc>
            </a:pPr>
            <a:endParaRPr lang="en-US" sz="3500">
              <a:solidFill>
                <a:srgbClr val="2D2C71"/>
              </a:solidFill>
              <a:latin typeface="Public Sans"/>
              <a:ea typeface="Public Sans"/>
              <a:cs typeface="Public Sans"/>
              <a:sym typeface="Public Sans"/>
            </a:endParaRPr>
          </a:p>
          <a:p>
            <a:pPr algn="just">
              <a:lnSpc>
                <a:spcPts val="2659"/>
              </a:lnSpc>
            </a:pPr>
            <a:endParaRPr lang="en-US" sz="3500">
              <a:solidFill>
                <a:srgbClr val="2D2C71"/>
              </a:solidFill>
              <a:latin typeface="Public Sans"/>
              <a:ea typeface="Public Sans"/>
              <a:cs typeface="Public Sans"/>
              <a:sym typeface="Public Sans"/>
            </a:endParaRPr>
          </a:p>
          <a:p>
            <a:pPr algn="just">
              <a:lnSpc>
                <a:spcPts val="2659"/>
              </a:lnSpc>
            </a:pPr>
            <a:r>
              <a:rPr lang="en-US" sz="1899">
                <a:solidFill>
                  <a:srgbClr val="000000"/>
                </a:solidFill>
                <a:latin typeface="Public Sans"/>
                <a:ea typeface="Public Sans"/>
                <a:cs typeface="Public Sans"/>
                <a:sym typeface="Public Sans"/>
              </a:rPr>
              <a:t>  </a:t>
            </a:r>
          </a:p>
        </p:txBody>
      </p:sp>
      <p:grpSp>
        <p:nvGrpSpPr>
          <p:cNvPr id="6" name="Group 6"/>
          <p:cNvGrpSpPr/>
          <p:nvPr/>
        </p:nvGrpSpPr>
        <p:grpSpPr>
          <a:xfrm>
            <a:off x="12633198" y="6430899"/>
            <a:ext cx="5654802" cy="5654802"/>
            <a:chOff x="0" y="0"/>
            <a:chExt cx="812800" cy="812800"/>
          </a:xfrm>
        </p:grpSpPr>
        <p:sp>
          <p:nvSpPr>
            <p:cNvPr id="7" name="Freeform 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blipFill>
              <a:blip r:embed="rId2"/>
              <a:stretch>
                <a:fillRect l="-25136" r="-25136"/>
              </a:stretch>
            </a:blipFill>
          </p:spPr>
          <p:txBody>
            <a:bodyPr/>
            <a:lstStyle/>
            <a:p>
              <a:endParaRPr lang="en-GB"/>
            </a:p>
          </p:txBody>
        </p:sp>
      </p:grpSp>
      <p:grpSp>
        <p:nvGrpSpPr>
          <p:cNvPr id="8" name="Group 8"/>
          <p:cNvGrpSpPr/>
          <p:nvPr/>
        </p:nvGrpSpPr>
        <p:grpSpPr>
          <a:xfrm>
            <a:off x="12989988" y="-146490"/>
            <a:ext cx="5560993" cy="6384011"/>
            <a:chOff x="0" y="0"/>
            <a:chExt cx="7414657" cy="8512015"/>
          </a:xfrm>
        </p:grpSpPr>
        <p:grpSp>
          <p:nvGrpSpPr>
            <p:cNvPr id="9" name="Group 9"/>
            <p:cNvGrpSpPr/>
            <p:nvPr/>
          </p:nvGrpSpPr>
          <p:grpSpPr>
            <a:xfrm>
              <a:off x="0" y="0"/>
              <a:ext cx="7414657" cy="8512015"/>
              <a:chOff x="0" y="0"/>
              <a:chExt cx="637935" cy="732348"/>
            </a:xfrm>
          </p:grpSpPr>
          <p:sp>
            <p:nvSpPr>
              <p:cNvPr id="10" name="Freeform 10"/>
              <p:cNvSpPr/>
              <p:nvPr/>
            </p:nvSpPr>
            <p:spPr>
              <a:xfrm>
                <a:off x="0" y="0"/>
                <a:ext cx="637935" cy="732348"/>
              </a:xfrm>
              <a:custGeom>
                <a:avLst/>
                <a:gdLst/>
                <a:ahLst/>
                <a:cxnLst/>
                <a:rect l="l" t="t" r="r" b="b"/>
                <a:pathLst>
                  <a:path w="637935" h="732348">
                    <a:moveTo>
                      <a:pt x="358485" y="0"/>
                    </a:moveTo>
                    <a:lnTo>
                      <a:pt x="282407" y="0"/>
                    </a:lnTo>
                    <a:cubicBezTo>
                      <a:pt x="126426" y="0"/>
                      <a:pt x="0" y="123512"/>
                      <a:pt x="0" y="287384"/>
                    </a:cubicBezTo>
                    <a:cubicBezTo>
                      <a:pt x="0" y="407317"/>
                      <a:pt x="66279" y="502458"/>
                      <a:pt x="162037" y="546599"/>
                    </a:cubicBezTo>
                    <a:lnTo>
                      <a:pt x="162037" y="732348"/>
                    </a:lnTo>
                    <a:lnTo>
                      <a:pt x="353844" y="572881"/>
                    </a:lnTo>
                    <a:lnTo>
                      <a:pt x="358485" y="572881"/>
                    </a:lnTo>
                    <a:cubicBezTo>
                      <a:pt x="511497" y="572881"/>
                      <a:pt x="637935" y="449368"/>
                      <a:pt x="637935" y="287371"/>
                    </a:cubicBezTo>
                    <a:cubicBezTo>
                      <a:pt x="637946" y="123512"/>
                      <a:pt x="511497" y="0"/>
                      <a:pt x="358485" y="0"/>
                    </a:cubicBezTo>
                    <a:close/>
                  </a:path>
                </a:pathLst>
              </a:custGeom>
              <a:solidFill>
                <a:srgbClr val="78C8F0"/>
              </a:solidFill>
            </p:spPr>
            <p:txBody>
              <a:bodyPr/>
              <a:lstStyle/>
              <a:p>
                <a:endParaRPr lang="en-GB"/>
              </a:p>
            </p:txBody>
          </p:sp>
          <p:sp>
            <p:nvSpPr>
              <p:cNvPr id="11" name="TextBox 11"/>
              <p:cNvSpPr txBox="1"/>
              <p:nvPr/>
            </p:nvSpPr>
            <p:spPr>
              <a:xfrm>
                <a:off x="0" y="0"/>
                <a:ext cx="637935" cy="541848"/>
              </a:xfrm>
              <a:prstGeom prst="rect">
                <a:avLst/>
              </a:prstGeom>
            </p:spPr>
            <p:txBody>
              <a:bodyPr lIns="50800" tIns="50800" rIns="50800" bIns="50800" rtlCol="0" anchor="ctr"/>
              <a:lstStyle/>
              <a:p>
                <a:pPr algn="ctr">
                  <a:lnSpc>
                    <a:spcPts val="2520"/>
                  </a:lnSpc>
                </a:pPr>
                <a:endParaRPr/>
              </a:p>
            </p:txBody>
          </p:sp>
        </p:grpSp>
        <p:sp>
          <p:nvSpPr>
            <p:cNvPr id="12" name="TextBox 12"/>
            <p:cNvSpPr txBox="1"/>
            <p:nvPr/>
          </p:nvSpPr>
          <p:spPr>
            <a:xfrm>
              <a:off x="1202580" y="1135566"/>
              <a:ext cx="5547636" cy="4555425"/>
            </a:xfrm>
            <a:prstGeom prst="rect">
              <a:avLst/>
            </a:prstGeom>
          </p:spPr>
          <p:txBody>
            <a:bodyPr lIns="0" tIns="0" rIns="0" bIns="0" rtlCol="0" anchor="t">
              <a:spAutoFit/>
            </a:bodyPr>
            <a:lstStyle/>
            <a:p>
              <a:pPr algn="l">
                <a:lnSpc>
                  <a:spcPts val="3047"/>
                </a:lnSpc>
              </a:pPr>
              <a:r>
                <a:rPr lang="en-US" sz="2176">
                  <a:solidFill>
                    <a:srgbClr val="000000"/>
                  </a:solidFill>
                  <a:latin typeface="Public Sans"/>
                  <a:ea typeface="Public Sans"/>
                  <a:cs typeface="Public Sans"/>
                  <a:sym typeface="Public Sans"/>
                </a:rPr>
                <a:t>Toetatud otsustamise süsteem ja teenus võiks tõesti aidata ning seda kellegi kolmanda osapoole poolt, mitte perekond või lähedased, kuna lähedased on minu haigusest väsinud. </a:t>
              </a:r>
            </a:p>
            <a:p>
              <a:pPr algn="l">
                <a:lnSpc>
                  <a:spcPts val="3047"/>
                </a:lnSpc>
              </a:pPr>
              <a:r>
                <a:rPr lang="en-US" sz="2176">
                  <a:solidFill>
                    <a:srgbClr val="000000"/>
                  </a:solidFill>
                  <a:latin typeface="Public Sans"/>
                  <a:ea typeface="Public Sans"/>
                  <a:cs typeface="Public Sans"/>
                  <a:sym typeface="Public Sans"/>
                </a:rPr>
                <a:t>See spetsialist peaks oskama orienteeruda riigi ja kohaliku omavalitsuse teenustes.”</a:t>
              </a:r>
            </a:p>
          </p:txBody>
        </p:sp>
      </p:gr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78C8F0"/>
        </a:solidFill>
        <a:effectLst/>
      </p:bgPr>
    </p:bg>
    <p:spTree>
      <p:nvGrpSpPr>
        <p:cNvPr id="1" name=""/>
        <p:cNvGrpSpPr/>
        <p:nvPr/>
      </p:nvGrpSpPr>
      <p:grpSpPr>
        <a:xfrm>
          <a:off x="0" y="0"/>
          <a:ext cx="0" cy="0"/>
          <a:chOff x="0" y="0"/>
          <a:chExt cx="0" cy="0"/>
        </a:xfrm>
      </p:grpSpPr>
      <p:grpSp>
        <p:nvGrpSpPr>
          <p:cNvPr id="2" name="Group 2"/>
          <p:cNvGrpSpPr/>
          <p:nvPr/>
        </p:nvGrpSpPr>
        <p:grpSpPr>
          <a:xfrm>
            <a:off x="488999" y="722814"/>
            <a:ext cx="17260939" cy="9236420"/>
            <a:chOff x="0" y="0"/>
            <a:chExt cx="4546091" cy="2432637"/>
          </a:xfrm>
        </p:grpSpPr>
        <p:sp>
          <p:nvSpPr>
            <p:cNvPr id="3" name="Freeform 3"/>
            <p:cNvSpPr/>
            <p:nvPr/>
          </p:nvSpPr>
          <p:spPr>
            <a:xfrm>
              <a:off x="0" y="0"/>
              <a:ext cx="4546091" cy="2432637"/>
            </a:xfrm>
            <a:custGeom>
              <a:avLst/>
              <a:gdLst/>
              <a:ahLst/>
              <a:cxnLst/>
              <a:rect l="l" t="t" r="r" b="b"/>
              <a:pathLst>
                <a:path w="4546091" h="2432637">
                  <a:moveTo>
                    <a:pt x="21529" y="0"/>
                  </a:moveTo>
                  <a:lnTo>
                    <a:pt x="4524562" y="0"/>
                  </a:lnTo>
                  <a:cubicBezTo>
                    <a:pt x="4536452" y="0"/>
                    <a:pt x="4546091" y="9639"/>
                    <a:pt x="4546091" y="21529"/>
                  </a:cubicBezTo>
                  <a:lnTo>
                    <a:pt x="4546091" y="2411108"/>
                  </a:lnTo>
                  <a:cubicBezTo>
                    <a:pt x="4546091" y="2416818"/>
                    <a:pt x="4543823" y="2422294"/>
                    <a:pt x="4539785" y="2426332"/>
                  </a:cubicBezTo>
                  <a:cubicBezTo>
                    <a:pt x="4535748" y="2430369"/>
                    <a:pt x="4530272" y="2432637"/>
                    <a:pt x="4524562" y="2432637"/>
                  </a:cubicBezTo>
                  <a:lnTo>
                    <a:pt x="21529" y="2432637"/>
                  </a:lnTo>
                  <a:cubicBezTo>
                    <a:pt x="15819" y="2432637"/>
                    <a:pt x="10343" y="2430369"/>
                    <a:pt x="6306" y="2426332"/>
                  </a:cubicBezTo>
                  <a:cubicBezTo>
                    <a:pt x="2268" y="2422294"/>
                    <a:pt x="0" y="2416818"/>
                    <a:pt x="0" y="2411108"/>
                  </a:cubicBezTo>
                  <a:lnTo>
                    <a:pt x="0" y="21529"/>
                  </a:lnTo>
                  <a:cubicBezTo>
                    <a:pt x="0" y="15819"/>
                    <a:pt x="2268" y="10343"/>
                    <a:pt x="6306" y="6306"/>
                  </a:cubicBezTo>
                  <a:cubicBezTo>
                    <a:pt x="10343" y="2268"/>
                    <a:pt x="15819" y="0"/>
                    <a:pt x="21529" y="0"/>
                  </a:cubicBezTo>
                  <a:close/>
                </a:path>
              </a:pathLst>
            </a:custGeom>
            <a:solidFill>
              <a:srgbClr val="ECDEDA"/>
            </a:solidFill>
          </p:spPr>
          <p:txBody>
            <a:bodyPr/>
            <a:lstStyle/>
            <a:p>
              <a:endParaRPr lang="en-GB"/>
            </a:p>
          </p:txBody>
        </p:sp>
        <p:sp>
          <p:nvSpPr>
            <p:cNvPr id="4" name="TextBox 4"/>
            <p:cNvSpPr txBox="1"/>
            <p:nvPr/>
          </p:nvSpPr>
          <p:spPr>
            <a:xfrm>
              <a:off x="0" y="-38100"/>
              <a:ext cx="4546091" cy="2470737"/>
            </a:xfrm>
            <a:prstGeom prst="rect">
              <a:avLst/>
            </a:prstGeom>
          </p:spPr>
          <p:txBody>
            <a:bodyPr lIns="50800" tIns="50800" rIns="50800" bIns="50800" rtlCol="0" anchor="ctr"/>
            <a:lstStyle/>
            <a:p>
              <a:pPr algn="ctr">
                <a:lnSpc>
                  <a:spcPts val="2659"/>
                </a:lnSpc>
                <a:spcBef>
                  <a:spcPct val="0"/>
                </a:spcBef>
              </a:pPr>
              <a:endParaRPr/>
            </a:p>
            <a:p>
              <a:pPr algn="ctr">
                <a:lnSpc>
                  <a:spcPts val="2659"/>
                </a:lnSpc>
                <a:spcBef>
                  <a:spcPct val="0"/>
                </a:spcBef>
              </a:pPr>
              <a:endParaRPr/>
            </a:p>
          </p:txBody>
        </p:sp>
      </p:grpSp>
      <p:sp>
        <p:nvSpPr>
          <p:cNvPr id="5" name="TextBox 5"/>
          <p:cNvSpPr txBox="1"/>
          <p:nvPr/>
        </p:nvSpPr>
        <p:spPr>
          <a:xfrm>
            <a:off x="1028700" y="1028700"/>
            <a:ext cx="16230600" cy="10591038"/>
          </a:xfrm>
          <a:prstGeom prst="rect">
            <a:avLst/>
          </a:prstGeom>
        </p:spPr>
        <p:txBody>
          <a:bodyPr lIns="0" tIns="0" rIns="0" bIns="0" rtlCol="0" anchor="t">
            <a:spAutoFit/>
          </a:bodyPr>
          <a:lstStyle/>
          <a:p>
            <a:pPr algn="just">
              <a:lnSpc>
                <a:spcPts val="5900"/>
              </a:lnSpc>
            </a:pPr>
            <a:r>
              <a:rPr lang="en-US" sz="5000" b="1">
                <a:solidFill>
                  <a:srgbClr val="2D2C71"/>
                </a:solidFill>
                <a:latin typeface="Public Sans Bold"/>
                <a:ea typeface="Public Sans Bold"/>
                <a:cs typeface="Public Sans Bold"/>
                <a:sym typeface="Public Sans Bold"/>
              </a:rPr>
              <a:t>Peamised järeldused</a:t>
            </a:r>
          </a:p>
          <a:p>
            <a:pPr algn="just">
              <a:lnSpc>
                <a:spcPts val="4011"/>
              </a:lnSpc>
            </a:pPr>
            <a:endParaRPr lang="en-US" sz="5000" b="1">
              <a:solidFill>
                <a:srgbClr val="2D2C71"/>
              </a:solidFill>
              <a:latin typeface="Public Sans Bold"/>
              <a:ea typeface="Public Sans Bold"/>
              <a:cs typeface="Public Sans Bold"/>
              <a:sym typeface="Public Sans Bold"/>
            </a:endParaRPr>
          </a:p>
          <a:p>
            <a:pPr marL="755651" lvl="1" indent="-377825" algn="l">
              <a:lnSpc>
                <a:spcPts val="4130"/>
              </a:lnSpc>
              <a:buFont typeface="Arial"/>
              <a:buChar char="•"/>
            </a:pPr>
            <a:r>
              <a:rPr lang="en-US" sz="3500">
                <a:solidFill>
                  <a:srgbClr val="2D2C71"/>
                </a:solidFill>
                <a:latin typeface="Public Sans"/>
                <a:ea typeface="Public Sans"/>
                <a:cs typeface="Public Sans"/>
                <a:sym typeface="Public Sans"/>
              </a:rPr>
              <a:t>Kuigi olemas on toetav õiguslik raamistik ja erinevad teenused, siis ei tunne inimesed ennast praktikas toetatult. Inimesed ootavad läbipaistvat ja inimesekeskset süsteemi, kus </a:t>
            </a:r>
            <a:r>
              <a:rPr lang="en-US" sz="3500" b="1">
                <a:solidFill>
                  <a:srgbClr val="2D2C71"/>
                </a:solidFill>
                <a:latin typeface="Public Sans Bold"/>
                <a:ea typeface="Public Sans Bold"/>
                <a:cs typeface="Public Sans Bold"/>
                <a:sym typeface="Public Sans Bold"/>
              </a:rPr>
              <a:t>otsuseid tehakse koos nendega, mitte nende eest. </a:t>
            </a:r>
            <a:r>
              <a:rPr lang="en-US" sz="3500">
                <a:solidFill>
                  <a:srgbClr val="2D2C71"/>
                </a:solidFill>
                <a:latin typeface="Public Sans"/>
                <a:ea typeface="Public Sans"/>
                <a:cs typeface="Public Sans"/>
                <a:sym typeface="Public Sans"/>
              </a:rPr>
              <a:t>Järjepidev tugi peab ennetama kriise ja säilitama inimese autonoomia.</a:t>
            </a:r>
          </a:p>
          <a:p>
            <a:pPr algn="l">
              <a:lnSpc>
                <a:spcPts val="4130"/>
              </a:lnSpc>
            </a:pPr>
            <a:endParaRPr lang="en-US" sz="3500">
              <a:solidFill>
                <a:srgbClr val="2D2C71"/>
              </a:solidFill>
              <a:latin typeface="Public Sans"/>
              <a:ea typeface="Public Sans"/>
              <a:cs typeface="Public Sans"/>
              <a:sym typeface="Public Sans"/>
            </a:endParaRPr>
          </a:p>
          <a:p>
            <a:pPr marL="755651" lvl="1" indent="-377825" algn="l">
              <a:lnSpc>
                <a:spcPts val="4130"/>
              </a:lnSpc>
              <a:buFont typeface="Arial"/>
              <a:buChar char="•"/>
            </a:pPr>
            <a:r>
              <a:rPr lang="en-US" sz="3500">
                <a:solidFill>
                  <a:srgbClr val="2D2C71"/>
                </a:solidFill>
                <a:latin typeface="Public Sans"/>
                <a:ea typeface="Public Sans"/>
                <a:cs typeface="Public Sans"/>
                <a:sym typeface="Public Sans"/>
              </a:rPr>
              <a:t>Inimkeskse lähenemise rakendamine, mida nõuavad sotsiaalvaldkonna eetikakoodeks ja õigusaktid, on ebaühtlane.</a:t>
            </a:r>
            <a:r>
              <a:rPr lang="en-US" sz="3500" b="1">
                <a:solidFill>
                  <a:srgbClr val="2D2C71"/>
                </a:solidFill>
                <a:latin typeface="Public Sans Bold"/>
                <a:ea typeface="Public Sans Bold"/>
                <a:cs typeface="Public Sans Bold"/>
                <a:sym typeface="Public Sans Bold"/>
              </a:rPr>
              <a:t> Inimese kogemus sõltub liiga palju sellest, millise ametniku või spetsialisti juurde ta satub.</a:t>
            </a:r>
          </a:p>
          <a:p>
            <a:pPr algn="l">
              <a:lnSpc>
                <a:spcPts val="4130"/>
              </a:lnSpc>
            </a:pPr>
            <a:endParaRPr lang="en-US" sz="3500" b="1">
              <a:solidFill>
                <a:srgbClr val="2D2C71"/>
              </a:solidFill>
              <a:latin typeface="Public Sans Bold"/>
              <a:ea typeface="Public Sans Bold"/>
              <a:cs typeface="Public Sans Bold"/>
              <a:sym typeface="Public Sans Bold"/>
            </a:endParaRPr>
          </a:p>
          <a:p>
            <a:pPr marL="755651" lvl="1" indent="-377825" algn="l">
              <a:lnSpc>
                <a:spcPts val="4130"/>
              </a:lnSpc>
              <a:buFont typeface="Arial"/>
              <a:buChar char="•"/>
            </a:pPr>
            <a:r>
              <a:rPr lang="en-US" sz="3500">
                <a:solidFill>
                  <a:srgbClr val="2D2C71"/>
                </a:solidFill>
                <a:latin typeface="Public Sans"/>
                <a:ea typeface="Public Sans"/>
                <a:cs typeface="Public Sans"/>
                <a:sym typeface="Public Sans"/>
              </a:rPr>
              <a:t>Uuringu järgi on üks </a:t>
            </a:r>
            <a:r>
              <a:rPr lang="en-US" sz="3500" b="1">
                <a:solidFill>
                  <a:srgbClr val="2D2C71"/>
                </a:solidFill>
                <a:latin typeface="Public Sans Bold"/>
                <a:ea typeface="Public Sans Bold"/>
                <a:cs typeface="Public Sans Bold"/>
                <a:sym typeface="Public Sans Bold"/>
              </a:rPr>
              <a:t>kesksemaid vajadusi</a:t>
            </a:r>
            <a:r>
              <a:rPr lang="en-US" sz="3500">
                <a:solidFill>
                  <a:srgbClr val="2D2C71"/>
                </a:solidFill>
                <a:latin typeface="Public Sans"/>
                <a:ea typeface="Public Sans"/>
                <a:cs typeface="Public Sans"/>
                <a:sym typeface="Public Sans"/>
              </a:rPr>
              <a:t> </a:t>
            </a:r>
            <a:r>
              <a:rPr lang="en-US" sz="3500" b="1">
                <a:solidFill>
                  <a:srgbClr val="2D2C71"/>
                </a:solidFill>
                <a:latin typeface="Public Sans Bold"/>
                <a:ea typeface="Public Sans Bold"/>
                <a:cs typeface="Public Sans Bold"/>
                <a:sym typeface="Public Sans Bold"/>
              </a:rPr>
              <a:t>usaldusväärne inimene,</a:t>
            </a:r>
            <a:r>
              <a:rPr lang="en-US" sz="3500">
                <a:solidFill>
                  <a:srgbClr val="2D2C71"/>
                </a:solidFill>
                <a:latin typeface="Public Sans"/>
                <a:ea typeface="Public Sans"/>
                <a:cs typeface="Public Sans"/>
                <a:sym typeface="Public Sans"/>
              </a:rPr>
              <a:t> kes tunneks inimese olukorda, aitaks orienteeruda sotsiaal- ja tervishoiuvaldkonna poolt pakutavates toe võimalustes ning toetaks suhtlemisel erinevate asutustega.</a:t>
            </a:r>
          </a:p>
          <a:p>
            <a:pPr algn="l">
              <a:lnSpc>
                <a:spcPts val="3185"/>
              </a:lnSpc>
            </a:pPr>
            <a:endParaRPr lang="en-US" sz="3500">
              <a:solidFill>
                <a:srgbClr val="2D2C71"/>
              </a:solidFill>
              <a:latin typeface="Public Sans"/>
              <a:ea typeface="Public Sans"/>
              <a:cs typeface="Public Sans"/>
              <a:sym typeface="Public Sans"/>
            </a:endParaRPr>
          </a:p>
          <a:p>
            <a:pPr algn="l">
              <a:lnSpc>
                <a:spcPts val="3185"/>
              </a:lnSpc>
            </a:pPr>
            <a:endParaRPr lang="en-US" sz="3500">
              <a:solidFill>
                <a:srgbClr val="2D2C71"/>
              </a:solidFill>
              <a:latin typeface="Public Sans"/>
              <a:ea typeface="Public Sans"/>
              <a:cs typeface="Public Sans"/>
              <a:sym typeface="Public Sans"/>
            </a:endParaRPr>
          </a:p>
          <a:p>
            <a:pPr algn="l">
              <a:lnSpc>
                <a:spcPts val="2949"/>
              </a:lnSpc>
            </a:pPr>
            <a:endParaRPr lang="en-US" sz="3500">
              <a:solidFill>
                <a:srgbClr val="2D2C71"/>
              </a:solidFill>
              <a:latin typeface="Public Sans"/>
              <a:ea typeface="Public Sans"/>
              <a:cs typeface="Public Sans"/>
              <a:sym typeface="Public Sans"/>
            </a:endParaRPr>
          </a:p>
          <a:p>
            <a:pPr algn="just">
              <a:lnSpc>
                <a:spcPts val="2241"/>
              </a:lnSpc>
            </a:pPr>
            <a:endParaRPr lang="en-US" sz="3500">
              <a:solidFill>
                <a:srgbClr val="2D2C71"/>
              </a:solidFill>
              <a:latin typeface="Public Sans"/>
              <a:ea typeface="Public Sans"/>
              <a:cs typeface="Public Sans"/>
              <a:sym typeface="Public Sans"/>
            </a:endParaRPr>
          </a:p>
          <a:p>
            <a:pPr algn="just">
              <a:lnSpc>
                <a:spcPts val="2241"/>
              </a:lnSpc>
            </a:pPr>
            <a:endParaRPr lang="en-US" sz="3500">
              <a:solidFill>
                <a:srgbClr val="2D2C71"/>
              </a:solidFill>
              <a:latin typeface="Public Sans"/>
              <a:ea typeface="Public Sans"/>
              <a:cs typeface="Public Sans"/>
              <a:sym typeface="Public Sans"/>
            </a:endParaRPr>
          </a:p>
          <a:p>
            <a:pPr algn="just">
              <a:lnSpc>
                <a:spcPts val="2241"/>
              </a:lnSpc>
            </a:pPr>
            <a:endParaRPr lang="en-US" sz="3500">
              <a:solidFill>
                <a:srgbClr val="2D2C71"/>
              </a:solidFill>
              <a:latin typeface="Public Sans"/>
              <a:ea typeface="Public Sans"/>
              <a:cs typeface="Public Sans"/>
              <a:sym typeface="Public Sans"/>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78C8F0"/>
        </a:solidFill>
        <a:effectLst/>
      </p:bgPr>
    </p:bg>
    <p:spTree>
      <p:nvGrpSpPr>
        <p:cNvPr id="1" name=""/>
        <p:cNvGrpSpPr/>
        <p:nvPr/>
      </p:nvGrpSpPr>
      <p:grpSpPr>
        <a:xfrm>
          <a:off x="0" y="0"/>
          <a:ext cx="0" cy="0"/>
          <a:chOff x="0" y="0"/>
          <a:chExt cx="0" cy="0"/>
        </a:xfrm>
      </p:grpSpPr>
      <p:grpSp>
        <p:nvGrpSpPr>
          <p:cNvPr id="2" name="Group 2"/>
          <p:cNvGrpSpPr/>
          <p:nvPr/>
        </p:nvGrpSpPr>
        <p:grpSpPr>
          <a:xfrm>
            <a:off x="488999" y="722814"/>
            <a:ext cx="17260939" cy="9236420"/>
            <a:chOff x="0" y="0"/>
            <a:chExt cx="4546091" cy="2432637"/>
          </a:xfrm>
        </p:grpSpPr>
        <p:sp>
          <p:nvSpPr>
            <p:cNvPr id="3" name="Freeform 3"/>
            <p:cNvSpPr/>
            <p:nvPr/>
          </p:nvSpPr>
          <p:spPr>
            <a:xfrm>
              <a:off x="0" y="0"/>
              <a:ext cx="4546091" cy="2432637"/>
            </a:xfrm>
            <a:custGeom>
              <a:avLst/>
              <a:gdLst/>
              <a:ahLst/>
              <a:cxnLst/>
              <a:rect l="l" t="t" r="r" b="b"/>
              <a:pathLst>
                <a:path w="4546091" h="2432637">
                  <a:moveTo>
                    <a:pt x="21529" y="0"/>
                  </a:moveTo>
                  <a:lnTo>
                    <a:pt x="4524562" y="0"/>
                  </a:lnTo>
                  <a:cubicBezTo>
                    <a:pt x="4536452" y="0"/>
                    <a:pt x="4546091" y="9639"/>
                    <a:pt x="4546091" y="21529"/>
                  </a:cubicBezTo>
                  <a:lnTo>
                    <a:pt x="4546091" y="2411108"/>
                  </a:lnTo>
                  <a:cubicBezTo>
                    <a:pt x="4546091" y="2416818"/>
                    <a:pt x="4543823" y="2422294"/>
                    <a:pt x="4539785" y="2426332"/>
                  </a:cubicBezTo>
                  <a:cubicBezTo>
                    <a:pt x="4535748" y="2430369"/>
                    <a:pt x="4530272" y="2432637"/>
                    <a:pt x="4524562" y="2432637"/>
                  </a:cubicBezTo>
                  <a:lnTo>
                    <a:pt x="21529" y="2432637"/>
                  </a:lnTo>
                  <a:cubicBezTo>
                    <a:pt x="15819" y="2432637"/>
                    <a:pt x="10343" y="2430369"/>
                    <a:pt x="6306" y="2426332"/>
                  </a:cubicBezTo>
                  <a:cubicBezTo>
                    <a:pt x="2268" y="2422294"/>
                    <a:pt x="0" y="2416818"/>
                    <a:pt x="0" y="2411108"/>
                  </a:cubicBezTo>
                  <a:lnTo>
                    <a:pt x="0" y="21529"/>
                  </a:lnTo>
                  <a:cubicBezTo>
                    <a:pt x="0" y="15819"/>
                    <a:pt x="2268" y="10343"/>
                    <a:pt x="6306" y="6306"/>
                  </a:cubicBezTo>
                  <a:cubicBezTo>
                    <a:pt x="10343" y="2268"/>
                    <a:pt x="15819" y="0"/>
                    <a:pt x="21529" y="0"/>
                  </a:cubicBezTo>
                  <a:close/>
                </a:path>
              </a:pathLst>
            </a:custGeom>
            <a:solidFill>
              <a:srgbClr val="ECDEDA"/>
            </a:solidFill>
          </p:spPr>
          <p:txBody>
            <a:bodyPr/>
            <a:lstStyle/>
            <a:p>
              <a:endParaRPr lang="en-GB"/>
            </a:p>
          </p:txBody>
        </p:sp>
        <p:sp>
          <p:nvSpPr>
            <p:cNvPr id="4" name="TextBox 4"/>
            <p:cNvSpPr txBox="1"/>
            <p:nvPr/>
          </p:nvSpPr>
          <p:spPr>
            <a:xfrm>
              <a:off x="0" y="-38100"/>
              <a:ext cx="4546091" cy="2470737"/>
            </a:xfrm>
            <a:prstGeom prst="rect">
              <a:avLst/>
            </a:prstGeom>
          </p:spPr>
          <p:txBody>
            <a:bodyPr lIns="50800" tIns="50800" rIns="50800" bIns="50800" rtlCol="0" anchor="ctr"/>
            <a:lstStyle/>
            <a:p>
              <a:pPr algn="ctr">
                <a:lnSpc>
                  <a:spcPts val="2659"/>
                </a:lnSpc>
                <a:spcBef>
                  <a:spcPct val="0"/>
                </a:spcBef>
              </a:pPr>
              <a:endParaRPr/>
            </a:p>
            <a:p>
              <a:pPr algn="ctr">
                <a:lnSpc>
                  <a:spcPts val="2659"/>
                </a:lnSpc>
                <a:spcBef>
                  <a:spcPct val="0"/>
                </a:spcBef>
              </a:pPr>
              <a:endParaRPr/>
            </a:p>
          </p:txBody>
        </p:sp>
      </p:grpSp>
      <p:sp>
        <p:nvSpPr>
          <p:cNvPr id="5" name="TextBox 5"/>
          <p:cNvSpPr txBox="1"/>
          <p:nvPr/>
        </p:nvSpPr>
        <p:spPr>
          <a:xfrm>
            <a:off x="1028700" y="1047750"/>
            <a:ext cx="16062250" cy="10323513"/>
          </a:xfrm>
          <a:prstGeom prst="rect">
            <a:avLst/>
          </a:prstGeom>
        </p:spPr>
        <p:txBody>
          <a:bodyPr lIns="0" tIns="0" rIns="0" bIns="0" rtlCol="0" anchor="t">
            <a:spAutoFit/>
          </a:bodyPr>
          <a:lstStyle/>
          <a:p>
            <a:pPr algn="just">
              <a:lnSpc>
                <a:spcPts val="5750"/>
              </a:lnSpc>
            </a:pPr>
            <a:r>
              <a:rPr lang="en-US" sz="5000" b="1">
                <a:solidFill>
                  <a:srgbClr val="2D2C71"/>
                </a:solidFill>
                <a:latin typeface="Public Sans Bold"/>
                <a:ea typeface="Public Sans Bold"/>
                <a:cs typeface="Public Sans Bold"/>
                <a:sym typeface="Public Sans Bold"/>
              </a:rPr>
              <a:t>Peamised järeldused</a:t>
            </a:r>
          </a:p>
          <a:p>
            <a:pPr algn="just">
              <a:lnSpc>
                <a:spcPts val="4025"/>
              </a:lnSpc>
            </a:pPr>
            <a:endParaRPr lang="en-US" sz="5000" b="1">
              <a:solidFill>
                <a:srgbClr val="2D2C71"/>
              </a:solidFill>
              <a:latin typeface="Public Sans Bold"/>
              <a:ea typeface="Public Sans Bold"/>
              <a:cs typeface="Public Sans Bold"/>
              <a:sym typeface="Public Sans Bold"/>
            </a:endParaRPr>
          </a:p>
          <a:p>
            <a:pPr marL="755651" lvl="1" indent="-377825" algn="just">
              <a:lnSpc>
                <a:spcPts val="4025"/>
              </a:lnSpc>
              <a:buFont typeface="Arial"/>
              <a:buChar char="•"/>
            </a:pPr>
            <a:r>
              <a:rPr lang="en-US" sz="3500" b="1">
                <a:solidFill>
                  <a:srgbClr val="2D2C71"/>
                </a:solidFill>
                <a:latin typeface="Public Sans Bold"/>
                <a:ea typeface="Public Sans Bold"/>
                <a:cs typeface="Public Sans Bold"/>
                <a:sym typeface="Public Sans Bold"/>
              </a:rPr>
              <a:t>Taotlus- ja pöördumispõhine süsteem on sihtrühma jaoks liiga keeruline</a:t>
            </a:r>
            <a:r>
              <a:rPr lang="en-US" sz="3500">
                <a:solidFill>
                  <a:srgbClr val="2D2C71"/>
                </a:solidFill>
                <a:latin typeface="Public Sans"/>
                <a:ea typeface="Public Sans"/>
                <a:cs typeface="Public Sans"/>
                <a:sym typeface="Public Sans"/>
              </a:rPr>
              <a:t>. Psüühikahäirega inimesel võib olla raskusi tähtaegade järgimise, dokumentide kogumise, ametliku keele mõistmisega ja suhtlemisega. Asjaajamise koormus on liiga suur. </a:t>
            </a:r>
          </a:p>
          <a:p>
            <a:pPr algn="just">
              <a:lnSpc>
                <a:spcPts val="4025"/>
              </a:lnSpc>
            </a:pPr>
            <a:endParaRPr lang="en-US" sz="3500">
              <a:solidFill>
                <a:srgbClr val="2D2C71"/>
              </a:solidFill>
              <a:latin typeface="Public Sans"/>
              <a:ea typeface="Public Sans"/>
              <a:cs typeface="Public Sans"/>
              <a:sym typeface="Public Sans"/>
            </a:endParaRPr>
          </a:p>
          <a:p>
            <a:pPr marL="755651" lvl="1" indent="-377825" algn="just">
              <a:lnSpc>
                <a:spcPts val="4025"/>
              </a:lnSpc>
              <a:buFont typeface="Arial"/>
              <a:buChar char="•"/>
            </a:pPr>
            <a:r>
              <a:rPr lang="en-US" sz="3500">
                <a:solidFill>
                  <a:srgbClr val="2D2C71"/>
                </a:solidFill>
                <a:latin typeface="Public Sans"/>
                <a:ea typeface="Public Sans"/>
                <a:cs typeface="Public Sans"/>
                <a:sym typeface="Public Sans"/>
              </a:rPr>
              <a:t>Teenused ei ole paindlikud ega kohandu inimeste individuaalsetele vajadustele, teenused on killustunud. Inimene peab ise süsteemis orienteeruma ja oskama abi küsida.</a:t>
            </a:r>
          </a:p>
          <a:p>
            <a:pPr algn="just">
              <a:lnSpc>
                <a:spcPts val="4025"/>
              </a:lnSpc>
            </a:pPr>
            <a:endParaRPr lang="en-US" sz="3500">
              <a:solidFill>
                <a:srgbClr val="2D2C71"/>
              </a:solidFill>
              <a:latin typeface="Public Sans"/>
              <a:ea typeface="Public Sans"/>
              <a:cs typeface="Public Sans"/>
              <a:sym typeface="Public Sans"/>
            </a:endParaRPr>
          </a:p>
          <a:p>
            <a:pPr marL="755651" lvl="1" indent="-377825" algn="just">
              <a:lnSpc>
                <a:spcPts val="4025"/>
              </a:lnSpc>
              <a:buFont typeface="Arial"/>
              <a:buChar char="•"/>
            </a:pPr>
            <a:r>
              <a:rPr lang="en-US" sz="3500" b="1">
                <a:solidFill>
                  <a:srgbClr val="2D2C71"/>
                </a:solidFill>
                <a:latin typeface="Public Sans Bold"/>
                <a:ea typeface="Public Sans Bold"/>
                <a:cs typeface="Public Sans Bold"/>
                <a:sym typeface="Public Sans Bold"/>
              </a:rPr>
              <a:t>Ennetamist ja proaktiivset sekkumist on vähe, pigem saab abi alles siis kui tegemist on juba kriisiga</a:t>
            </a:r>
            <a:r>
              <a:rPr lang="en-US" sz="3500">
                <a:solidFill>
                  <a:srgbClr val="2D2C71"/>
                </a:solidFill>
                <a:latin typeface="Public Sans"/>
                <a:ea typeface="Public Sans"/>
                <a:cs typeface="Public Sans"/>
                <a:sym typeface="Public Sans"/>
              </a:rPr>
              <a:t>. </a:t>
            </a:r>
          </a:p>
          <a:p>
            <a:pPr algn="just">
              <a:lnSpc>
                <a:spcPts val="4025"/>
              </a:lnSpc>
            </a:pPr>
            <a:endParaRPr lang="en-US" sz="3500">
              <a:solidFill>
                <a:srgbClr val="2D2C71"/>
              </a:solidFill>
              <a:latin typeface="Public Sans"/>
              <a:ea typeface="Public Sans"/>
              <a:cs typeface="Public Sans"/>
              <a:sym typeface="Public Sans"/>
            </a:endParaRPr>
          </a:p>
          <a:p>
            <a:pPr marL="755651" lvl="1" indent="-377825" algn="just">
              <a:lnSpc>
                <a:spcPts val="4025"/>
              </a:lnSpc>
              <a:buFont typeface="Arial"/>
              <a:buChar char="•"/>
            </a:pPr>
            <a:r>
              <a:rPr lang="en-US" sz="3500" b="1">
                <a:solidFill>
                  <a:srgbClr val="2D2C71"/>
                </a:solidFill>
                <a:latin typeface="Public Sans Bold"/>
                <a:ea typeface="Public Sans Bold"/>
                <a:cs typeface="Public Sans Bold"/>
                <a:sym typeface="Public Sans Bold"/>
              </a:rPr>
              <a:t>Eestkostet vajatakse pigem asjaajamisteks ja rahaasjadega tegelemiseks</a:t>
            </a:r>
            <a:r>
              <a:rPr lang="en-US" sz="3500">
                <a:solidFill>
                  <a:srgbClr val="2D2C71"/>
                </a:solidFill>
                <a:latin typeface="Public Sans"/>
                <a:ea typeface="Public Sans"/>
                <a:cs typeface="Public Sans"/>
                <a:sym typeface="Public Sans"/>
              </a:rPr>
              <a:t> ning eestkostet </a:t>
            </a:r>
            <a:r>
              <a:rPr lang="en-US" sz="3500" u="sng">
                <a:solidFill>
                  <a:srgbClr val="2D2C71"/>
                </a:solidFill>
                <a:latin typeface="Public Sans"/>
                <a:ea typeface="Public Sans"/>
                <a:cs typeface="Public Sans"/>
                <a:sym typeface="Public Sans"/>
              </a:rPr>
              <a:t>seatakse sageli ka juhtudel kui seda ei ole vaja.</a:t>
            </a:r>
          </a:p>
          <a:p>
            <a:pPr algn="just">
              <a:lnSpc>
                <a:spcPts val="4025"/>
              </a:lnSpc>
            </a:pPr>
            <a:endParaRPr lang="en-US" sz="3500" u="sng">
              <a:solidFill>
                <a:srgbClr val="2D2C71"/>
              </a:solidFill>
              <a:latin typeface="Public Sans"/>
              <a:ea typeface="Public Sans"/>
              <a:cs typeface="Public Sans"/>
              <a:sym typeface="Public Sans"/>
            </a:endParaRPr>
          </a:p>
          <a:p>
            <a:pPr algn="just">
              <a:lnSpc>
                <a:spcPts val="4025"/>
              </a:lnSpc>
            </a:pPr>
            <a:endParaRPr lang="en-US" sz="3500" u="sng">
              <a:solidFill>
                <a:srgbClr val="2D2C71"/>
              </a:solidFill>
              <a:latin typeface="Public Sans"/>
              <a:ea typeface="Public Sans"/>
              <a:cs typeface="Public Sans"/>
              <a:sym typeface="Public Sans"/>
            </a:endParaRPr>
          </a:p>
          <a:p>
            <a:pPr algn="just">
              <a:lnSpc>
                <a:spcPts val="4025"/>
              </a:lnSpc>
            </a:pPr>
            <a:endParaRPr lang="en-US" sz="3500" u="sng">
              <a:solidFill>
                <a:srgbClr val="2D2C71"/>
              </a:solidFill>
              <a:latin typeface="Public Sans"/>
              <a:ea typeface="Public Sans"/>
              <a:cs typeface="Public Sans"/>
              <a:sym typeface="Public Sans"/>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78C8F0"/>
        </a:solidFill>
        <a:effectLst/>
      </p:bgPr>
    </p:bg>
    <p:spTree>
      <p:nvGrpSpPr>
        <p:cNvPr id="1" name=""/>
        <p:cNvGrpSpPr/>
        <p:nvPr/>
      </p:nvGrpSpPr>
      <p:grpSpPr>
        <a:xfrm>
          <a:off x="0" y="0"/>
          <a:ext cx="0" cy="0"/>
          <a:chOff x="0" y="0"/>
          <a:chExt cx="0" cy="0"/>
        </a:xfrm>
      </p:grpSpPr>
      <p:grpSp>
        <p:nvGrpSpPr>
          <p:cNvPr id="2" name="Group 2"/>
          <p:cNvGrpSpPr/>
          <p:nvPr/>
        </p:nvGrpSpPr>
        <p:grpSpPr>
          <a:xfrm>
            <a:off x="488999" y="722814"/>
            <a:ext cx="17260939" cy="9236420"/>
            <a:chOff x="0" y="0"/>
            <a:chExt cx="4546091" cy="2432637"/>
          </a:xfrm>
        </p:grpSpPr>
        <p:sp>
          <p:nvSpPr>
            <p:cNvPr id="3" name="Freeform 3"/>
            <p:cNvSpPr/>
            <p:nvPr/>
          </p:nvSpPr>
          <p:spPr>
            <a:xfrm>
              <a:off x="0" y="0"/>
              <a:ext cx="4546091" cy="2432637"/>
            </a:xfrm>
            <a:custGeom>
              <a:avLst/>
              <a:gdLst/>
              <a:ahLst/>
              <a:cxnLst/>
              <a:rect l="l" t="t" r="r" b="b"/>
              <a:pathLst>
                <a:path w="4546091" h="2432637">
                  <a:moveTo>
                    <a:pt x="21529" y="0"/>
                  </a:moveTo>
                  <a:lnTo>
                    <a:pt x="4524562" y="0"/>
                  </a:lnTo>
                  <a:cubicBezTo>
                    <a:pt x="4536452" y="0"/>
                    <a:pt x="4546091" y="9639"/>
                    <a:pt x="4546091" y="21529"/>
                  </a:cubicBezTo>
                  <a:lnTo>
                    <a:pt x="4546091" y="2411108"/>
                  </a:lnTo>
                  <a:cubicBezTo>
                    <a:pt x="4546091" y="2416818"/>
                    <a:pt x="4543823" y="2422294"/>
                    <a:pt x="4539785" y="2426332"/>
                  </a:cubicBezTo>
                  <a:cubicBezTo>
                    <a:pt x="4535748" y="2430369"/>
                    <a:pt x="4530272" y="2432637"/>
                    <a:pt x="4524562" y="2432637"/>
                  </a:cubicBezTo>
                  <a:lnTo>
                    <a:pt x="21529" y="2432637"/>
                  </a:lnTo>
                  <a:cubicBezTo>
                    <a:pt x="15819" y="2432637"/>
                    <a:pt x="10343" y="2430369"/>
                    <a:pt x="6306" y="2426332"/>
                  </a:cubicBezTo>
                  <a:cubicBezTo>
                    <a:pt x="2268" y="2422294"/>
                    <a:pt x="0" y="2416818"/>
                    <a:pt x="0" y="2411108"/>
                  </a:cubicBezTo>
                  <a:lnTo>
                    <a:pt x="0" y="21529"/>
                  </a:lnTo>
                  <a:cubicBezTo>
                    <a:pt x="0" y="15819"/>
                    <a:pt x="2268" y="10343"/>
                    <a:pt x="6306" y="6306"/>
                  </a:cubicBezTo>
                  <a:cubicBezTo>
                    <a:pt x="10343" y="2268"/>
                    <a:pt x="15819" y="0"/>
                    <a:pt x="21529" y="0"/>
                  </a:cubicBezTo>
                  <a:close/>
                </a:path>
              </a:pathLst>
            </a:custGeom>
            <a:solidFill>
              <a:srgbClr val="ECDEDA"/>
            </a:solidFill>
          </p:spPr>
          <p:txBody>
            <a:bodyPr/>
            <a:lstStyle/>
            <a:p>
              <a:endParaRPr lang="en-GB"/>
            </a:p>
          </p:txBody>
        </p:sp>
        <p:sp>
          <p:nvSpPr>
            <p:cNvPr id="4" name="TextBox 4"/>
            <p:cNvSpPr txBox="1"/>
            <p:nvPr/>
          </p:nvSpPr>
          <p:spPr>
            <a:xfrm>
              <a:off x="0" y="-38100"/>
              <a:ext cx="4546091" cy="2470737"/>
            </a:xfrm>
            <a:prstGeom prst="rect">
              <a:avLst/>
            </a:prstGeom>
          </p:spPr>
          <p:txBody>
            <a:bodyPr lIns="50800" tIns="50800" rIns="50800" bIns="50800" rtlCol="0" anchor="ctr"/>
            <a:lstStyle/>
            <a:p>
              <a:pPr algn="ctr">
                <a:lnSpc>
                  <a:spcPts val="2659"/>
                </a:lnSpc>
                <a:spcBef>
                  <a:spcPct val="0"/>
                </a:spcBef>
              </a:pPr>
              <a:endParaRPr/>
            </a:p>
            <a:p>
              <a:pPr algn="ctr">
                <a:lnSpc>
                  <a:spcPts val="2659"/>
                </a:lnSpc>
                <a:spcBef>
                  <a:spcPct val="0"/>
                </a:spcBef>
              </a:pPr>
              <a:endParaRPr/>
            </a:p>
          </p:txBody>
        </p:sp>
      </p:grpSp>
      <p:sp>
        <p:nvSpPr>
          <p:cNvPr id="5" name="TextBox 5"/>
          <p:cNvSpPr txBox="1"/>
          <p:nvPr/>
        </p:nvSpPr>
        <p:spPr>
          <a:xfrm>
            <a:off x="1028700" y="1066800"/>
            <a:ext cx="16230600" cy="7965918"/>
          </a:xfrm>
          <a:prstGeom prst="rect">
            <a:avLst/>
          </a:prstGeom>
        </p:spPr>
        <p:txBody>
          <a:bodyPr lIns="0" tIns="0" rIns="0" bIns="0" rtlCol="0" anchor="t">
            <a:spAutoFit/>
          </a:bodyPr>
          <a:lstStyle/>
          <a:p>
            <a:pPr algn="l">
              <a:lnSpc>
                <a:spcPts val="5115"/>
              </a:lnSpc>
            </a:pPr>
            <a:r>
              <a:rPr lang="en-US" sz="4650" b="1">
                <a:solidFill>
                  <a:srgbClr val="2D2C71"/>
                </a:solidFill>
                <a:latin typeface="Public Sans Bold"/>
                <a:ea typeface="Public Sans Bold"/>
                <a:cs typeface="Public Sans Bold"/>
                <a:sym typeface="Public Sans Bold"/>
              </a:rPr>
              <a:t>Ettepanekud</a:t>
            </a:r>
          </a:p>
          <a:p>
            <a:pPr algn="l">
              <a:lnSpc>
                <a:spcPts val="3547"/>
              </a:lnSpc>
            </a:pPr>
            <a:endParaRPr lang="en-US" sz="4650" b="1">
              <a:solidFill>
                <a:srgbClr val="2D2C71"/>
              </a:solidFill>
              <a:latin typeface="Public Sans Bold"/>
              <a:ea typeface="Public Sans Bold"/>
              <a:cs typeface="Public Sans Bold"/>
              <a:sym typeface="Public Sans Bold"/>
            </a:endParaRPr>
          </a:p>
          <a:p>
            <a:pPr marL="717893" lvl="1" indent="-358946" algn="l">
              <a:lnSpc>
                <a:spcPts val="3657"/>
              </a:lnSpc>
              <a:buFont typeface="Arial"/>
              <a:buChar char="•"/>
            </a:pPr>
            <a:r>
              <a:rPr lang="en-US" sz="3325" b="1">
                <a:solidFill>
                  <a:srgbClr val="2D2C71"/>
                </a:solidFill>
                <a:latin typeface="Public Sans Bold"/>
                <a:ea typeface="Public Sans Bold"/>
                <a:cs typeface="Public Sans Bold"/>
                <a:sym typeface="Public Sans Bold"/>
              </a:rPr>
              <a:t>Üks kindel kontaktisik(juhtumikorraldaja)</a:t>
            </a:r>
            <a:r>
              <a:rPr lang="en-US" sz="3325">
                <a:solidFill>
                  <a:srgbClr val="2D2C71"/>
                </a:solidFill>
                <a:latin typeface="Public Sans"/>
                <a:ea typeface="Public Sans"/>
                <a:cs typeface="Public Sans"/>
                <a:sym typeface="Public Sans"/>
              </a:rPr>
              <a:t>, kes hindab abivajadust terviklikult (nii tervishoiu- kui ka sotsiaalvaldkonna üleselt), koordineerib teenuseid ning toetab inimest kogu teekonna vältel.</a:t>
            </a:r>
          </a:p>
          <a:p>
            <a:pPr algn="l">
              <a:lnSpc>
                <a:spcPts val="3657"/>
              </a:lnSpc>
            </a:pPr>
            <a:endParaRPr lang="en-US" sz="3325">
              <a:solidFill>
                <a:srgbClr val="2D2C71"/>
              </a:solidFill>
              <a:latin typeface="Public Sans"/>
              <a:ea typeface="Public Sans"/>
              <a:cs typeface="Public Sans"/>
              <a:sym typeface="Public Sans"/>
            </a:endParaRPr>
          </a:p>
          <a:p>
            <a:pPr marL="717893" lvl="1" indent="-358946" algn="l">
              <a:lnSpc>
                <a:spcPts val="3657"/>
              </a:lnSpc>
              <a:buFont typeface="Arial"/>
              <a:buChar char="•"/>
            </a:pPr>
            <a:r>
              <a:rPr lang="en-US" sz="3325" b="1">
                <a:solidFill>
                  <a:srgbClr val="2D2C71"/>
                </a:solidFill>
                <a:latin typeface="Public Sans Bold"/>
                <a:ea typeface="Public Sans Bold"/>
                <a:cs typeface="Public Sans Bold"/>
                <a:sym typeface="Public Sans Bold"/>
              </a:rPr>
              <a:t>Abi peab jõudma inimeseni varem </a:t>
            </a:r>
            <a:r>
              <a:rPr lang="en-US" sz="3325">
                <a:solidFill>
                  <a:srgbClr val="2D2C71"/>
                </a:solidFill>
                <a:latin typeface="Public Sans"/>
                <a:ea typeface="Public Sans"/>
                <a:cs typeface="Public Sans"/>
                <a:sym typeface="Public Sans"/>
              </a:rPr>
              <a:t>, sh jõuda inimesteni varajases etapis (nt puude raskusastme tuvastamisel inimesega kontakti võtmine, toetava ja hoidva kuvandi loomine, sotsiaaltöötajate ressurss sisuliseks kliendi ja juhtumitööks).</a:t>
            </a:r>
          </a:p>
          <a:p>
            <a:pPr algn="l">
              <a:lnSpc>
                <a:spcPts val="3657"/>
              </a:lnSpc>
            </a:pPr>
            <a:endParaRPr lang="en-US" sz="3325">
              <a:solidFill>
                <a:srgbClr val="2D2C71"/>
              </a:solidFill>
              <a:latin typeface="Public Sans"/>
              <a:ea typeface="Public Sans"/>
              <a:cs typeface="Public Sans"/>
              <a:sym typeface="Public Sans"/>
            </a:endParaRPr>
          </a:p>
          <a:p>
            <a:pPr marL="717893" lvl="1" indent="-358946" algn="l">
              <a:lnSpc>
                <a:spcPts val="3657"/>
              </a:lnSpc>
              <a:buFont typeface="Arial"/>
              <a:buChar char="•"/>
            </a:pPr>
            <a:r>
              <a:rPr lang="en-US" sz="3325" b="1">
                <a:solidFill>
                  <a:srgbClr val="2D2C71"/>
                </a:solidFill>
                <a:latin typeface="Public Sans Bold"/>
                <a:ea typeface="Public Sans Bold"/>
                <a:cs typeface="Public Sans Bold"/>
                <a:sym typeface="Public Sans Bold"/>
              </a:rPr>
              <a:t>Lihtsam abi saamise protsess – </a:t>
            </a:r>
            <a:r>
              <a:rPr lang="en-US" sz="3325">
                <a:solidFill>
                  <a:srgbClr val="2D2C71"/>
                </a:solidFill>
                <a:latin typeface="Public Sans"/>
                <a:ea typeface="Public Sans"/>
                <a:cs typeface="Public Sans"/>
                <a:sym typeface="Public Sans"/>
              </a:rPr>
              <a:t>vähem bürokraatiat, korduvaid hindamisi ja sama info küsimist. Suhtlus peab olema inimesele arusaadav.</a:t>
            </a:r>
          </a:p>
          <a:p>
            <a:pPr algn="l">
              <a:lnSpc>
                <a:spcPts val="3657"/>
              </a:lnSpc>
            </a:pPr>
            <a:endParaRPr lang="en-US" sz="3325">
              <a:solidFill>
                <a:srgbClr val="2D2C71"/>
              </a:solidFill>
              <a:latin typeface="Public Sans"/>
              <a:ea typeface="Public Sans"/>
              <a:cs typeface="Public Sans"/>
              <a:sym typeface="Public Sans"/>
            </a:endParaRPr>
          </a:p>
          <a:p>
            <a:pPr marL="717893" lvl="1" indent="-358946" algn="just">
              <a:lnSpc>
                <a:spcPts val="3657"/>
              </a:lnSpc>
              <a:buFont typeface="Arial"/>
              <a:buChar char="•"/>
            </a:pPr>
            <a:r>
              <a:rPr lang="en-US" sz="3325" b="1">
                <a:solidFill>
                  <a:srgbClr val="2D2C71"/>
                </a:solidFill>
                <a:latin typeface="Public Sans Bold"/>
                <a:ea typeface="Public Sans Bold"/>
                <a:cs typeface="Public Sans Bold"/>
                <a:sym typeface="Public Sans Bold"/>
              </a:rPr>
              <a:t>Paindlikud teenused vastavalt inimese vajadustele – </a:t>
            </a:r>
            <a:r>
              <a:rPr lang="en-US" sz="3325">
                <a:solidFill>
                  <a:srgbClr val="2D2C71"/>
                </a:solidFill>
                <a:latin typeface="Public Sans"/>
                <a:ea typeface="Public Sans"/>
                <a:cs typeface="Public Sans"/>
                <a:sym typeface="Public Sans"/>
              </a:rPr>
              <a:t>erinevaid teenuseid ja tugimeetmeid saab omavahel kombineerida, et inimene saaks võimalikult iseseisvalt kodus hakkama.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78C8F0"/>
        </a:solidFill>
        <a:effectLst/>
      </p:bgPr>
    </p:bg>
    <p:spTree>
      <p:nvGrpSpPr>
        <p:cNvPr id="1" name=""/>
        <p:cNvGrpSpPr/>
        <p:nvPr/>
      </p:nvGrpSpPr>
      <p:grpSpPr>
        <a:xfrm>
          <a:off x="0" y="0"/>
          <a:ext cx="0" cy="0"/>
          <a:chOff x="0" y="0"/>
          <a:chExt cx="0" cy="0"/>
        </a:xfrm>
      </p:grpSpPr>
      <p:grpSp>
        <p:nvGrpSpPr>
          <p:cNvPr id="2" name="Group 2"/>
          <p:cNvGrpSpPr/>
          <p:nvPr/>
        </p:nvGrpSpPr>
        <p:grpSpPr>
          <a:xfrm>
            <a:off x="488999" y="722814"/>
            <a:ext cx="17260939" cy="9236420"/>
            <a:chOff x="0" y="0"/>
            <a:chExt cx="4546091" cy="2432637"/>
          </a:xfrm>
        </p:grpSpPr>
        <p:sp>
          <p:nvSpPr>
            <p:cNvPr id="3" name="Freeform 3"/>
            <p:cNvSpPr/>
            <p:nvPr/>
          </p:nvSpPr>
          <p:spPr>
            <a:xfrm>
              <a:off x="0" y="0"/>
              <a:ext cx="4546091" cy="2432637"/>
            </a:xfrm>
            <a:custGeom>
              <a:avLst/>
              <a:gdLst/>
              <a:ahLst/>
              <a:cxnLst/>
              <a:rect l="l" t="t" r="r" b="b"/>
              <a:pathLst>
                <a:path w="4546091" h="2432637">
                  <a:moveTo>
                    <a:pt x="21529" y="0"/>
                  </a:moveTo>
                  <a:lnTo>
                    <a:pt x="4524562" y="0"/>
                  </a:lnTo>
                  <a:cubicBezTo>
                    <a:pt x="4536452" y="0"/>
                    <a:pt x="4546091" y="9639"/>
                    <a:pt x="4546091" y="21529"/>
                  </a:cubicBezTo>
                  <a:lnTo>
                    <a:pt x="4546091" y="2411108"/>
                  </a:lnTo>
                  <a:cubicBezTo>
                    <a:pt x="4546091" y="2416818"/>
                    <a:pt x="4543823" y="2422294"/>
                    <a:pt x="4539785" y="2426332"/>
                  </a:cubicBezTo>
                  <a:cubicBezTo>
                    <a:pt x="4535748" y="2430369"/>
                    <a:pt x="4530272" y="2432637"/>
                    <a:pt x="4524562" y="2432637"/>
                  </a:cubicBezTo>
                  <a:lnTo>
                    <a:pt x="21529" y="2432637"/>
                  </a:lnTo>
                  <a:cubicBezTo>
                    <a:pt x="15819" y="2432637"/>
                    <a:pt x="10343" y="2430369"/>
                    <a:pt x="6306" y="2426332"/>
                  </a:cubicBezTo>
                  <a:cubicBezTo>
                    <a:pt x="2268" y="2422294"/>
                    <a:pt x="0" y="2416818"/>
                    <a:pt x="0" y="2411108"/>
                  </a:cubicBezTo>
                  <a:lnTo>
                    <a:pt x="0" y="21529"/>
                  </a:lnTo>
                  <a:cubicBezTo>
                    <a:pt x="0" y="15819"/>
                    <a:pt x="2268" y="10343"/>
                    <a:pt x="6306" y="6306"/>
                  </a:cubicBezTo>
                  <a:cubicBezTo>
                    <a:pt x="10343" y="2268"/>
                    <a:pt x="15819" y="0"/>
                    <a:pt x="21529" y="0"/>
                  </a:cubicBezTo>
                  <a:close/>
                </a:path>
              </a:pathLst>
            </a:custGeom>
            <a:solidFill>
              <a:srgbClr val="ECDEDA"/>
            </a:solidFill>
          </p:spPr>
          <p:txBody>
            <a:bodyPr/>
            <a:lstStyle/>
            <a:p>
              <a:endParaRPr lang="en-GB"/>
            </a:p>
          </p:txBody>
        </p:sp>
        <p:sp>
          <p:nvSpPr>
            <p:cNvPr id="4" name="TextBox 4"/>
            <p:cNvSpPr txBox="1"/>
            <p:nvPr/>
          </p:nvSpPr>
          <p:spPr>
            <a:xfrm>
              <a:off x="0" y="-38100"/>
              <a:ext cx="4546091" cy="2470737"/>
            </a:xfrm>
            <a:prstGeom prst="rect">
              <a:avLst/>
            </a:prstGeom>
          </p:spPr>
          <p:txBody>
            <a:bodyPr lIns="50800" tIns="50800" rIns="50800" bIns="50800" rtlCol="0" anchor="ctr"/>
            <a:lstStyle/>
            <a:p>
              <a:pPr algn="ctr">
                <a:lnSpc>
                  <a:spcPts val="2659"/>
                </a:lnSpc>
                <a:spcBef>
                  <a:spcPct val="0"/>
                </a:spcBef>
              </a:pPr>
              <a:endParaRPr/>
            </a:p>
            <a:p>
              <a:pPr algn="ctr">
                <a:lnSpc>
                  <a:spcPts val="2659"/>
                </a:lnSpc>
                <a:spcBef>
                  <a:spcPct val="0"/>
                </a:spcBef>
              </a:pPr>
              <a:endParaRPr/>
            </a:p>
          </p:txBody>
        </p:sp>
      </p:grpSp>
      <p:sp>
        <p:nvSpPr>
          <p:cNvPr id="5" name="TextBox 5"/>
          <p:cNvSpPr txBox="1"/>
          <p:nvPr/>
        </p:nvSpPr>
        <p:spPr>
          <a:xfrm>
            <a:off x="1143182" y="990600"/>
            <a:ext cx="16116118" cy="8787765"/>
          </a:xfrm>
          <a:prstGeom prst="rect">
            <a:avLst/>
          </a:prstGeom>
        </p:spPr>
        <p:txBody>
          <a:bodyPr lIns="0" tIns="0" rIns="0" bIns="0" rtlCol="0" anchor="t">
            <a:spAutoFit/>
          </a:bodyPr>
          <a:lstStyle/>
          <a:p>
            <a:pPr algn="just">
              <a:lnSpc>
                <a:spcPts val="6300"/>
              </a:lnSpc>
            </a:pPr>
            <a:r>
              <a:rPr lang="en-US" sz="5000" b="1">
                <a:solidFill>
                  <a:srgbClr val="2D2C71"/>
                </a:solidFill>
                <a:latin typeface="Public Sans Bold"/>
                <a:ea typeface="Public Sans Bold"/>
                <a:cs typeface="Public Sans Bold"/>
                <a:sym typeface="Public Sans Bold"/>
              </a:rPr>
              <a:t>Ettepanekud</a:t>
            </a:r>
          </a:p>
          <a:p>
            <a:pPr algn="just">
              <a:lnSpc>
                <a:spcPts val="6300"/>
              </a:lnSpc>
            </a:pPr>
            <a:endParaRPr lang="en-US" sz="5000" b="1">
              <a:solidFill>
                <a:srgbClr val="2D2C71"/>
              </a:solidFill>
              <a:latin typeface="Public Sans Bold"/>
              <a:ea typeface="Public Sans Bold"/>
              <a:cs typeface="Public Sans Bold"/>
              <a:sym typeface="Public Sans Bold"/>
            </a:endParaRPr>
          </a:p>
          <a:p>
            <a:pPr marL="755651" lvl="1" indent="-377825" algn="l">
              <a:lnSpc>
                <a:spcPts val="4410"/>
              </a:lnSpc>
              <a:buFont typeface="Arial"/>
              <a:buChar char="•"/>
            </a:pPr>
            <a:r>
              <a:rPr lang="en-US" sz="3500">
                <a:solidFill>
                  <a:srgbClr val="2D2C71"/>
                </a:solidFill>
                <a:latin typeface="Public Sans"/>
                <a:ea typeface="Public Sans"/>
                <a:cs typeface="Public Sans"/>
                <a:sym typeface="Public Sans"/>
              </a:rPr>
              <a:t>Kaardistada inimese </a:t>
            </a:r>
            <a:r>
              <a:rPr lang="en-US" sz="3500" b="1">
                <a:solidFill>
                  <a:srgbClr val="2D2C71"/>
                </a:solidFill>
                <a:latin typeface="Public Sans Bold"/>
                <a:ea typeface="Public Sans Bold"/>
                <a:cs typeface="Public Sans Bold"/>
                <a:sym typeface="Public Sans Bold"/>
              </a:rPr>
              <a:t>teekond sotsiaal- ja tervishoiuteenustes</a:t>
            </a:r>
            <a:r>
              <a:rPr lang="en-US" sz="3500">
                <a:solidFill>
                  <a:srgbClr val="2D2C71"/>
                </a:solidFill>
                <a:latin typeface="Public Sans"/>
                <a:ea typeface="Public Sans"/>
                <a:cs typeface="Public Sans"/>
                <a:sym typeface="Public Sans"/>
              </a:rPr>
              <a:t>, et </a:t>
            </a:r>
            <a:r>
              <a:rPr lang="en-US" sz="3500" b="1">
                <a:solidFill>
                  <a:srgbClr val="2D2C71"/>
                </a:solidFill>
                <a:latin typeface="Public Sans Bold"/>
                <a:ea typeface="Public Sans Bold"/>
                <a:cs typeface="Public Sans Bold"/>
                <a:sym typeface="Public Sans Bold"/>
              </a:rPr>
              <a:t>leida kohad, kus abi katkeb või süsteemid ei tööta hästi koos.</a:t>
            </a:r>
          </a:p>
          <a:p>
            <a:pPr algn="just">
              <a:lnSpc>
                <a:spcPts val="4410"/>
              </a:lnSpc>
            </a:pPr>
            <a:endParaRPr lang="en-US" sz="3500" b="1">
              <a:solidFill>
                <a:srgbClr val="2D2C71"/>
              </a:solidFill>
              <a:latin typeface="Public Sans Bold"/>
              <a:ea typeface="Public Sans Bold"/>
              <a:cs typeface="Public Sans Bold"/>
              <a:sym typeface="Public Sans Bold"/>
            </a:endParaRPr>
          </a:p>
          <a:p>
            <a:pPr marL="755651" lvl="1" indent="-377825" algn="l">
              <a:lnSpc>
                <a:spcPts val="4410"/>
              </a:lnSpc>
              <a:buFont typeface="Arial"/>
              <a:buChar char="•"/>
            </a:pPr>
            <a:r>
              <a:rPr lang="en-US" sz="3500" b="1">
                <a:solidFill>
                  <a:srgbClr val="2D2C71"/>
                </a:solidFill>
                <a:latin typeface="Public Sans Bold"/>
                <a:ea typeface="Public Sans Bold"/>
                <a:cs typeface="Public Sans Bold"/>
                <a:sym typeface="Public Sans Bold"/>
              </a:rPr>
              <a:t>Luua ühtsed inimkeskse abi põhimõtted, </a:t>
            </a:r>
            <a:r>
              <a:rPr lang="en-US" sz="3500">
                <a:solidFill>
                  <a:srgbClr val="2D2C71"/>
                </a:solidFill>
                <a:latin typeface="Public Sans"/>
                <a:ea typeface="Public Sans"/>
                <a:cs typeface="Public Sans"/>
                <a:sym typeface="Public Sans"/>
              </a:rPr>
              <a:t>et abi kvaliteet ei sõltuks konkreetsest spetsialistist, vaid inimese vajadusi hinnataks sarnastel alustel.</a:t>
            </a:r>
          </a:p>
          <a:p>
            <a:pPr algn="l">
              <a:lnSpc>
                <a:spcPts val="4410"/>
              </a:lnSpc>
            </a:pPr>
            <a:endParaRPr lang="en-US" sz="3500">
              <a:solidFill>
                <a:srgbClr val="2D2C71"/>
              </a:solidFill>
              <a:latin typeface="Public Sans"/>
              <a:ea typeface="Public Sans"/>
              <a:cs typeface="Public Sans"/>
              <a:sym typeface="Public Sans"/>
            </a:endParaRPr>
          </a:p>
          <a:p>
            <a:pPr marL="755651" lvl="1" indent="-377825" algn="l">
              <a:lnSpc>
                <a:spcPts val="4410"/>
              </a:lnSpc>
              <a:buFont typeface="Arial"/>
              <a:buChar char="•"/>
            </a:pPr>
            <a:r>
              <a:rPr lang="en-US" sz="3500" b="1">
                <a:solidFill>
                  <a:srgbClr val="2D2C71"/>
                </a:solidFill>
                <a:latin typeface="Public Sans Bold"/>
                <a:ea typeface="Public Sans Bold"/>
                <a:cs typeface="Public Sans Bold"/>
                <a:sym typeface="Public Sans Bold"/>
              </a:rPr>
              <a:t>Anda sotsiaaltöötajale tööriist eestkoste vajaduse hindamiseks, et enne eestkoste seadmist oleks läbi mõeldud ka muud võimalikud lahendused.</a:t>
            </a:r>
          </a:p>
          <a:p>
            <a:pPr algn="just">
              <a:lnSpc>
                <a:spcPts val="4410"/>
              </a:lnSpc>
            </a:pPr>
            <a:endParaRPr lang="en-US" sz="3500" b="1">
              <a:solidFill>
                <a:srgbClr val="2D2C71"/>
              </a:solidFill>
              <a:latin typeface="Public Sans Bold"/>
              <a:ea typeface="Public Sans Bold"/>
              <a:cs typeface="Public Sans Bold"/>
              <a:sym typeface="Public Sans Bold"/>
            </a:endParaRPr>
          </a:p>
          <a:p>
            <a:pPr marL="755651" lvl="1" indent="-377825" algn="l">
              <a:lnSpc>
                <a:spcPts val="4410"/>
              </a:lnSpc>
              <a:buFont typeface="Arial"/>
              <a:buChar char="•"/>
            </a:pPr>
            <a:r>
              <a:rPr lang="en-US" sz="3500" b="1">
                <a:solidFill>
                  <a:srgbClr val="2D2C71"/>
                </a:solidFill>
                <a:latin typeface="Public Sans Bold"/>
                <a:ea typeface="Public Sans Bold"/>
                <a:cs typeface="Public Sans Bold"/>
                <a:sym typeface="Public Sans Bold"/>
              </a:rPr>
              <a:t>Arendada toetatud otsustamist eestkoste alternatiivina, et inimene saaks võimalikult palju ise otsustada ning eestkostet kasutataks ainult vajalikus ulatuses.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78C8F0"/>
        </a:solidFill>
        <a:effectLst/>
      </p:bgPr>
    </p:bg>
    <p:spTree>
      <p:nvGrpSpPr>
        <p:cNvPr id="1" name=""/>
        <p:cNvGrpSpPr/>
        <p:nvPr/>
      </p:nvGrpSpPr>
      <p:grpSpPr>
        <a:xfrm>
          <a:off x="0" y="0"/>
          <a:ext cx="0" cy="0"/>
          <a:chOff x="0" y="0"/>
          <a:chExt cx="0" cy="0"/>
        </a:xfrm>
      </p:grpSpPr>
      <p:grpSp>
        <p:nvGrpSpPr>
          <p:cNvPr id="2" name="Group 2"/>
          <p:cNvGrpSpPr/>
          <p:nvPr/>
        </p:nvGrpSpPr>
        <p:grpSpPr>
          <a:xfrm>
            <a:off x="317740" y="377110"/>
            <a:ext cx="17317707" cy="9532779"/>
            <a:chOff x="0" y="0"/>
            <a:chExt cx="4561042" cy="2510691"/>
          </a:xfrm>
        </p:grpSpPr>
        <p:sp>
          <p:nvSpPr>
            <p:cNvPr id="3" name="Freeform 3"/>
            <p:cNvSpPr/>
            <p:nvPr/>
          </p:nvSpPr>
          <p:spPr>
            <a:xfrm>
              <a:off x="0" y="0"/>
              <a:ext cx="4561042" cy="2510691"/>
            </a:xfrm>
            <a:custGeom>
              <a:avLst/>
              <a:gdLst/>
              <a:ahLst/>
              <a:cxnLst/>
              <a:rect l="l" t="t" r="r" b="b"/>
              <a:pathLst>
                <a:path w="4561042" h="2510691">
                  <a:moveTo>
                    <a:pt x="21459" y="0"/>
                  </a:moveTo>
                  <a:lnTo>
                    <a:pt x="4539584" y="0"/>
                  </a:lnTo>
                  <a:cubicBezTo>
                    <a:pt x="4551435" y="0"/>
                    <a:pt x="4561042" y="9607"/>
                    <a:pt x="4561042" y="21459"/>
                  </a:cubicBezTo>
                  <a:lnTo>
                    <a:pt x="4561042" y="2489232"/>
                  </a:lnTo>
                  <a:cubicBezTo>
                    <a:pt x="4561042" y="2494924"/>
                    <a:pt x="4558781" y="2500382"/>
                    <a:pt x="4554757" y="2504406"/>
                  </a:cubicBezTo>
                  <a:cubicBezTo>
                    <a:pt x="4550733" y="2508430"/>
                    <a:pt x="4545275" y="2510691"/>
                    <a:pt x="4539584" y="2510691"/>
                  </a:cubicBezTo>
                  <a:lnTo>
                    <a:pt x="21459" y="2510691"/>
                  </a:lnTo>
                  <a:cubicBezTo>
                    <a:pt x="9607" y="2510691"/>
                    <a:pt x="0" y="2501084"/>
                    <a:pt x="0" y="2489232"/>
                  </a:cubicBezTo>
                  <a:lnTo>
                    <a:pt x="0" y="21459"/>
                  </a:lnTo>
                  <a:cubicBezTo>
                    <a:pt x="0" y="9607"/>
                    <a:pt x="9607" y="0"/>
                    <a:pt x="21459" y="0"/>
                  </a:cubicBezTo>
                  <a:close/>
                </a:path>
              </a:pathLst>
            </a:custGeom>
            <a:solidFill>
              <a:srgbClr val="ECDEDA"/>
            </a:solidFill>
          </p:spPr>
          <p:txBody>
            <a:bodyPr/>
            <a:lstStyle/>
            <a:p>
              <a:endParaRPr lang="en-GB"/>
            </a:p>
          </p:txBody>
        </p:sp>
        <p:sp>
          <p:nvSpPr>
            <p:cNvPr id="4" name="TextBox 4"/>
            <p:cNvSpPr txBox="1"/>
            <p:nvPr/>
          </p:nvSpPr>
          <p:spPr>
            <a:xfrm>
              <a:off x="0" y="-85725"/>
              <a:ext cx="4561042" cy="2596416"/>
            </a:xfrm>
            <a:prstGeom prst="rect">
              <a:avLst/>
            </a:prstGeom>
          </p:spPr>
          <p:txBody>
            <a:bodyPr lIns="50800" tIns="50800" rIns="50800" bIns="50800" rtlCol="0" anchor="ctr"/>
            <a:lstStyle/>
            <a:p>
              <a:pPr algn="ctr">
                <a:lnSpc>
                  <a:spcPts val="5599"/>
                </a:lnSpc>
                <a:spcBef>
                  <a:spcPct val="0"/>
                </a:spcBef>
              </a:pPr>
              <a:endParaRPr/>
            </a:p>
          </p:txBody>
        </p:sp>
      </p:grpSp>
      <p:grpSp>
        <p:nvGrpSpPr>
          <p:cNvPr id="5" name="Group 5"/>
          <p:cNvGrpSpPr/>
          <p:nvPr/>
        </p:nvGrpSpPr>
        <p:grpSpPr>
          <a:xfrm>
            <a:off x="8559556" y="917929"/>
            <a:ext cx="8699744" cy="8451141"/>
            <a:chOff x="0" y="0"/>
            <a:chExt cx="882914" cy="857684"/>
          </a:xfrm>
        </p:grpSpPr>
        <p:sp>
          <p:nvSpPr>
            <p:cNvPr id="6" name="Freeform 6"/>
            <p:cNvSpPr/>
            <p:nvPr/>
          </p:nvSpPr>
          <p:spPr>
            <a:xfrm>
              <a:off x="0" y="0"/>
              <a:ext cx="882914" cy="857684"/>
            </a:xfrm>
            <a:custGeom>
              <a:avLst/>
              <a:gdLst/>
              <a:ahLst/>
              <a:cxnLst/>
              <a:rect l="l" t="t" r="r" b="b"/>
              <a:pathLst>
                <a:path w="882914" h="857684">
                  <a:moveTo>
                    <a:pt x="441457" y="0"/>
                  </a:moveTo>
                  <a:cubicBezTo>
                    <a:pt x="197647" y="0"/>
                    <a:pt x="0" y="191999"/>
                    <a:pt x="0" y="428842"/>
                  </a:cubicBezTo>
                  <a:cubicBezTo>
                    <a:pt x="0" y="665685"/>
                    <a:pt x="197647" y="857684"/>
                    <a:pt x="441457" y="857684"/>
                  </a:cubicBezTo>
                  <a:cubicBezTo>
                    <a:pt x="685267" y="857684"/>
                    <a:pt x="882914" y="665685"/>
                    <a:pt x="882914" y="428842"/>
                  </a:cubicBezTo>
                  <a:cubicBezTo>
                    <a:pt x="882914" y="191999"/>
                    <a:pt x="685267" y="0"/>
                    <a:pt x="441457" y="0"/>
                  </a:cubicBezTo>
                  <a:close/>
                </a:path>
              </a:pathLst>
            </a:custGeom>
            <a:blipFill>
              <a:blip r:embed="rId2"/>
              <a:stretch>
                <a:fillRect t="-14338" b="-14338"/>
              </a:stretch>
            </a:blipFill>
          </p:spPr>
          <p:txBody>
            <a:bodyPr/>
            <a:lstStyle/>
            <a:p>
              <a:endParaRPr lang="en-GB"/>
            </a:p>
          </p:txBody>
        </p:sp>
      </p:grpSp>
      <p:sp>
        <p:nvSpPr>
          <p:cNvPr id="7" name="TextBox 7"/>
          <p:cNvSpPr txBox="1"/>
          <p:nvPr/>
        </p:nvSpPr>
        <p:spPr>
          <a:xfrm>
            <a:off x="1394958" y="4703348"/>
            <a:ext cx="11722423" cy="2309585"/>
          </a:xfrm>
          <a:prstGeom prst="rect">
            <a:avLst/>
          </a:prstGeom>
        </p:spPr>
        <p:txBody>
          <a:bodyPr lIns="0" tIns="0" rIns="0" bIns="0" rtlCol="0" anchor="t">
            <a:spAutoFit/>
          </a:bodyPr>
          <a:lstStyle/>
          <a:p>
            <a:pPr algn="just">
              <a:lnSpc>
                <a:spcPts val="8044"/>
              </a:lnSpc>
            </a:pPr>
            <a:r>
              <a:rPr lang="en-US" sz="5746" b="1">
                <a:solidFill>
                  <a:srgbClr val="2D2C71"/>
                </a:solidFill>
                <a:latin typeface="Inter Bold"/>
                <a:ea typeface="Inter Bold"/>
                <a:cs typeface="Inter Bold"/>
                <a:sym typeface="Inter Bold"/>
              </a:rPr>
              <a:t>Aitäh! </a:t>
            </a:r>
          </a:p>
          <a:p>
            <a:pPr algn="just">
              <a:lnSpc>
                <a:spcPts val="5105"/>
              </a:lnSpc>
            </a:pPr>
            <a:endParaRPr lang="en-US" sz="5746" b="1">
              <a:solidFill>
                <a:srgbClr val="2D2C71"/>
              </a:solidFill>
              <a:latin typeface="Inter Bold"/>
              <a:ea typeface="Inter Bold"/>
              <a:cs typeface="Inter Bold"/>
              <a:sym typeface="Inter Bold"/>
            </a:endParaRPr>
          </a:p>
          <a:p>
            <a:pPr algn="just">
              <a:lnSpc>
                <a:spcPts val="5105"/>
              </a:lnSpc>
            </a:pPr>
            <a:endParaRPr lang="en-US" sz="5746" b="1">
              <a:solidFill>
                <a:srgbClr val="2D2C71"/>
              </a:solidFill>
              <a:latin typeface="Inter Bold"/>
              <a:ea typeface="Inter Bold"/>
              <a:cs typeface="Inter Bold"/>
              <a:sym typeface="Inter Bold"/>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TotalTime>
  <Words>3134</Words>
  <Application>Microsoft Office PowerPoint</Application>
  <PresentationFormat>Kohandatud</PresentationFormat>
  <Paragraphs>349</Paragraphs>
  <Slides>20</Slides>
  <Notes>9</Notes>
  <HiddenSlides>0</HiddenSlides>
  <MMClips>0</MMClips>
  <ScaleCrop>false</ScaleCrop>
  <HeadingPairs>
    <vt:vector size="6" baseType="variant">
      <vt:variant>
        <vt:lpstr>Kasutatud fondid</vt:lpstr>
      </vt:variant>
      <vt:variant>
        <vt:i4>6</vt:i4>
      </vt:variant>
      <vt:variant>
        <vt:lpstr>Kujundus</vt:lpstr>
      </vt:variant>
      <vt:variant>
        <vt:i4>1</vt:i4>
      </vt:variant>
      <vt:variant>
        <vt:lpstr>Slaidipealkirjad</vt:lpstr>
      </vt:variant>
      <vt:variant>
        <vt:i4>20</vt:i4>
      </vt:variant>
    </vt:vector>
  </HeadingPairs>
  <TitlesOfParts>
    <vt:vector size="27" baseType="lpstr">
      <vt:lpstr>Public Sans Bold</vt:lpstr>
      <vt:lpstr>Arial</vt:lpstr>
      <vt:lpstr>Inter Bold</vt:lpstr>
      <vt:lpstr>Calibri</vt:lpstr>
      <vt:lpstr>Public Sans</vt:lpstr>
      <vt:lpstr>Public Sans Italics</vt:lpstr>
      <vt:lpstr>Office Theme</vt:lpstr>
      <vt:lpstr>PowerPointi esitlus</vt:lpstr>
      <vt:lpstr>PowerPointi esitlus</vt:lpstr>
      <vt:lpstr>PowerPointi esitlus</vt:lpstr>
      <vt:lpstr>PowerPointi esitlus</vt:lpstr>
      <vt:lpstr>PowerPointi esitlus</vt:lpstr>
      <vt:lpstr>PowerPointi esitlus</vt:lpstr>
      <vt:lpstr>PowerPointi esitlus</vt:lpstr>
      <vt:lpstr>PowerPointi esitlus</vt:lpstr>
      <vt:lpstr>PowerPointi esitlus</vt:lpstr>
      <vt:lpstr>PowerPointi esitlus</vt:lpstr>
      <vt:lpstr>PowerPointi esitlus</vt:lpstr>
      <vt:lpstr>PowerPointi esitlus</vt:lpstr>
      <vt:lpstr>PowerPointi esitlus</vt:lpstr>
      <vt:lpstr>PowerPointi esitlus</vt:lpstr>
      <vt:lpstr>PowerPointi esitlus</vt:lpstr>
      <vt:lpstr>PowerPointi esitlus</vt:lpstr>
      <vt:lpstr>PowerPointi esitlus</vt:lpstr>
      <vt:lpstr>PowerPointi esitlus</vt:lpstr>
      <vt:lpstr>PowerPointi esitlus</vt:lpstr>
      <vt:lpstr>PowerPointi esitlus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TSTA uuringu tutvustus</dc:title>
  <cp:lastModifiedBy>Kristi Kähär</cp:lastModifiedBy>
  <cp:revision>2</cp:revision>
  <dcterms:created xsi:type="dcterms:W3CDTF">2006-08-16T00:00:00Z</dcterms:created>
  <dcterms:modified xsi:type="dcterms:W3CDTF">2026-09-29T09:34:50Z</dcterms:modified>
  <dc:identifier>DAHGFFitw5Y</dc:identifier>
</cp:coreProperties>
</file>